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8.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0.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Lst>
  <p:notesMasterIdLst>
    <p:notesMasterId r:id="rId23"/>
  </p:notesMasterIdLst>
  <p:handoutMasterIdLst>
    <p:handoutMasterId r:id="rId24"/>
  </p:handoutMasterIdLst>
  <p:sldIdLst>
    <p:sldId id="257" r:id="rId3"/>
    <p:sldId id="258" r:id="rId4"/>
    <p:sldId id="365" r:id="rId5"/>
    <p:sldId id="360" r:id="rId6"/>
    <p:sldId id="358" r:id="rId7"/>
    <p:sldId id="367" r:id="rId8"/>
    <p:sldId id="368" r:id="rId9"/>
    <p:sldId id="369" r:id="rId10"/>
    <p:sldId id="370" r:id="rId11"/>
    <p:sldId id="373" r:id="rId12"/>
    <p:sldId id="374" r:id="rId13"/>
    <p:sldId id="375" r:id="rId14"/>
    <p:sldId id="376" r:id="rId15"/>
    <p:sldId id="347" r:id="rId16"/>
    <p:sldId id="378" r:id="rId17"/>
    <p:sldId id="383" r:id="rId18"/>
    <p:sldId id="381" r:id="rId19"/>
    <p:sldId id="380" r:id="rId20"/>
    <p:sldId id="382" r:id="rId21"/>
    <p:sldId id="356"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B7"/>
    <a:srgbClr val="E9532B"/>
    <a:srgbClr val="0079A4"/>
    <a:srgbClr val="669900"/>
    <a:srgbClr val="F08B70"/>
    <a:srgbClr val="EE7E60"/>
    <a:srgbClr val="FF6600"/>
    <a:srgbClr val="75B6E5"/>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6502E-F193-4741-9F39-2059E2A92622}" v="46" dt="2018-08-23T01:32:04.6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97" autoAdjust="0"/>
    <p:restoredTop sz="95179" autoAdjust="0"/>
  </p:normalViewPr>
  <p:slideViewPr>
    <p:cSldViewPr snapToGrid="0">
      <p:cViewPr varScale="1">
        <p:scale>
          <a:sx n="75" d="100"/>
          <a:sy n="75" d="100"/>
        </p:scale>
        <p:origin x="160" y="512"/>
      </p:cViewPr>
      <p:guideLst>
        <p:guide orient="horz" pos="2160"/>
        <p:guide pos="3840"/>
      </p:guideLst>
    </p:cSldViewPr>
  </p:slideViewPr>
  <p:notesTextViewPr>
    <p:cViewPr>
      <p:scale>
        <a:sx n="75" d="100"/>
        <a:sy n="75" d="100"/>
      </p:scale>
      <p:origin x="0" y="0"/>
    </p:cViewPr>
  </p:notesTextViewPr>
  <p:sorterViewPr>
    <p:cViewPr varScale="1">
      <p:scale>
        <a:sx n="100" d="100"/>
        <a:sy n="100" d="100"/>
      </p:scale>
      <p:origin x="0" y="0"/>
    </p:cViewPr>
  </p:sorterViewPr>
  <p:notesViewPr>
    <p:cSldViewPr snapToGrid="0">
      <p:cViewPr varScale="1">
        <p:scale>
          <a:sx n="54" d="100"/>
          <a:sy n="54" d="100"/>
        </p:scale>
        <p:origin x="287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a Claire C. Tayag" userId="7716b318-a471-46b0-b3b2-b70ddb7f9a65" providerId="ADAL" clId="{6AD6502E-F193-4741-9F39-2059E2A92622}"/>
    <pc:docChg chg="undo custSel addSld delSld modSld sldOrd">
      <pc:chgData name="Mara Claire C. Tayag" userId="7716b318-a471-46b0-b3b2-b70ddb7f9a65" providerId="ADAL" clId="{6AD6502E-F193-4741-9F39-2059E2A92622}" dt="2018-08-23T01:32:04.677" v="45" actId="1076"/>
      <pc:docMkLst>
        <pc:docMk/>
      </pc:docMkLst>
      <pc:sldChg chg="modSp">
        <pc:chgData name="Mara Claire C. Tayag" userId="7716b318-a471-46b0-b3b2-b70ddb7f9a65" providerId="ADAL" clId="{6AD6502E-F193-4741-9F39-2059E2A92622}" dt="2018-08-23T01:29:52.430" v="22" actId="1076"/>
        <pc:sldMkLst>
          <pc:docMk/>
          <pc:sldMk cId="4068485302" sldId="258"/>
        </pc:sldMkLst>
        <pc:spChg chg="mod">
          <ac:chgData name="Mara Claire C. Tayag" userId="7716b318-a471-46b0-b3b2-b70ddb7f9a65" providerId="ADAL" clId="{6AD6502E-F193-4741-9F39-2059E2A92622}" dt="2018-08-23T01:29:52.430" v="22" actId="1076"/>
          <ac:spMkLst>
            <pc:docMk/>
            <pc:sldMk cId="4068485302" sldId="258"/>
            <ac:spMk id="2" creationId="{00000000-0000-0000-0000-000000000000}"/>
          </ac:spMkLst>
        </pc:spChg>
        <pc:spChg chg="mod">
          <ac:chgData name="Mara Claire C. Tayag" userId="7716b318-a471-46b0-b3b2-b70ddb7f9a65" providerId="ADAL" clId="{6AD6502E-F193-4741-9F39-2059E2A92622}" dt="2018-08-23T01:29:48.652" v="21" actId="113"/>
          <ac:spMkLst>
            <pc:docMk/>
            <pc:sldMk cId="4068485302" sldId="258"/>
            <ac:spMk id="3" creationId="{00000000-0000-0000-0000-000000000000}"/>
          </ac:spMkLst>
        </pc:spChg>
      </pc:sldChg>
      <pc:sldChg chg="modSp">
        <pc:chgData name="Mara Claire C. Tayag" userId="7716b318-a471-46b0-b3b2-b70ddb7f9a65" providerId="ADAL" clId="{6AD6502E-F193-4741-9F39-2059E2A92622}" dt="2018-08-23T01:32:04.677" v="45" actId="1076"/>
        <pc:sldMkLst>
          <pc:docMk/>
          <pc:sldMk cId="3613700807" sldId="347"/>
        </pc:sldMkLst>
        <pc:spChg chg="mod">
          <ac:chgData name="Mara Claire C. Tayag" userId="7716b318-a471-46b0-b3b2-b70ddb7f9a65" providerId="ADAL" clId="{6AD6502E-F193-4741-9F39-2059E2A92622}" dt="2018-08-23T01:32:04.677" v="45" actId="1076"/>
          <ac:spMkLst>
            <pc:docMk/>
            <pc:sldMk cId="3613700807" sldId="347"/>
            <ac:spMk id="21" creationId="{7960A090-3168-43FF-83E3-EFCEE221E92B}"/>
          </ac:spMkLst>
        </pc:spChg>
        <pc:picChg chg="mod">
          <ac:chgData name="Mara Claire C. Tayag" userId="7716b318-a471-46b0-b3b2-b70ddb7f9a65" providerId="ADAL" clId="{6AD6502E-F193-4741-9F39-2059E2A92622}" dt="2018-08-23T01:32:02.890" v="44" actId="1076"/>
          <ac:picMkLst>
            <pc:docMk/>
            <pc:sldMk cId="3613700807" sldId="347"/>
            <ac:picMk id="24" creationId="{B6EAC968-B90C-48EA-A8DA-9628E3B243C4}"/>
          </ac:picMkLst>
        </pc:picChg>
      </pc:sldChg>
      <pc:sldChg chg="ord">
        <pc:chgData name="Mara Claire C. Tayag" userId="7716b318-a471-46b0-b3b2-b70ddb7f9a65" providerId="ADAL" clId="{6AD6502E-F193-4741-9F39-2059E2A92622}" dt="2018-08-23T01:26:41.586" v="18" actId="1076"/>
        <pc:sldMkLst>
          <pc:docMk/>
          <pc:sldMk cId="3612423912" sldId="356"/>
        </pc:sldMkLst>
      </pc:sldChg>
      <pc:sldChg chg="modSp">
        <pc:chgData name="Mara Claire C. Tayag" userId="7716b318-a471-46b0-b3b2-b70ddb7f9a65" providerId="ADAL" clId="{6AD6502E-F193-4741-9F39-2059E2A92622}" dt="2018-08-23T01:31:25.043" v="40" actId="179"/>
        <pc:sldMkLst>
          <pc:docMk/>
          <pc:sldMk cId="973906958" sldId="358"/>
        </pc:sldMkLst>
        <pc:spChg chg="mod">
          <ac:chgData name="Mara Claire C. Tayag" userId="7716b318-a471-46b0-b3b2-b70ddb7f9a65" providerId="ADAL" clId="{6AD6502E-F193-4741-9F39-2059E2A92622}" dt="2018-08-23T01:31:25.043" v="40" actId="179"/>
          <ac:spMkLst>
            <pc:docMk/>
            <pc:sldMk cId="973906958" sldId="358"/>
            <ac:spMk id="6" creationId="{3FB2ED41-CA4F-4E1C-ADEC-6FBFE84573C8}"/>
          </ac:spMkLst>
        </pc:spChg>
      </pc:sldChg>
      <pc:sldChg chg="modSp">
        <pc:chgData name="Mara Claire C. Tayag" userId="7716b318-a471-46b0-b3b2-b70ddb7f9a65" providerId="ADAL" clId="{6AD6502E-F193-4741-9F39-2059E2A92622}" dt="2018-08-23T01:31:06.287" v="35" actId="1076"/>
        <pc:sldMkLst>
          <pc:docMk/>
          <pc:sldMk cId="1735077816" sldId="360"/>
        </pc:sldMkLst>
        <pc:spChg chg="mod">
          <ac:chgData name="Mara Claire C. Tayag" userId="7716b318-a471-46b0-b3b2-b70ddb7f9a65" providerId="ADAL" clId="{6AD6502E-F193-4741-9F39-2059E2A92622}" dt="2018-08-23T01:31:06.287" v="35" actId="1076"/>
          <ac:spMkLst>
            <pc:docMk/>
            <pc:sldMk cId="1735077816" sldId="360"/>
            <ac:spMk id="6" creationId="{3FB2ED41-CA4F-4E1C-ADEC-6FBFE84573C8}"/>
          </ac:spMkLst>
        </pc:spChg>
        <pc:graphicFrameChg chg="mod">
          <ac:chgData name="Mara Claire C. Tayag" userId="7716b318-a471-46b0-b3b2-b70ddb7f9a65" providerId="ADAL" clId="{6AD6502E-F193-4741-9F39-2059E2A92622}" dt="2018-08-23T01:30:59.639" v="34" actId="14100"/>
          <ac:graphicFrameMkLst>
            <pc:docMk/>
            <pc:sldMk cId="1735077816" sldId="360"/>
            <ac:graphicFrameMk id="8" creationId="{00000000-0000-0000-0000-000000000000}"/>
          </ac:graphicFrameMkLst>
        </pc:graphicFrameChg>
      </pc:sldChg>
      <pc:sldChg chg="modSp">
        <pc:chgData name="Mara Claire C. Tayag" userId="7716b318-a471-46b0-b3b2-b70ddb7f9a65" providerId="ADAL" clId="{6AD6502E-F193-4741-9F39-2059E2A92622}" dt="2018-08-23T01:31:43.300" v="43" actId="1076"/>
        <pc:sldMkLst>
          <pc:docMk/>
          <pc:sldMk cId="3147068133" sldId="369"/>
        </pc:sldMkLst>
        <pc:spChg chg="mod">
          <ac:chgData name="Mara Claire C. Tayag" userId="7716b318-a471-46b0-b3b2-b70ddb7f9a65" providerId="ADAL" clId="{6AD6502E-F193-4741-9F39-2059E2A92622}" dt="2018-08-23T01:31:38.710" v="41" actId="1076"/>
          <ac:spMkLst>
            <pc:docMk/>
            <pc:sldMk cId="3147068133" sldId="369"/>
            <ac:spMk id="7" creationId="{4C0B89F1-2E9C-4A0C-92A7-11930704B12D}"/>
          </ac:spMkLst>
        </pc:spChg>
        <pc:graphicFrameChg chg="mod">
          <ac:chgData name="Mara Claire C. Tayag" userId="7716b318-a471-46b0-b3b2-b70ddb7f9a65" providerId="ADAL" clId="{6AD6502E-F193-4741-9F39-2059E2A92622}" dt="2018-08-23T01:31:43.300" v="43" actId="1076"/>
          <ac:graphicFrameMkLst>
            <pc:docMk/>
            <pc:sldMk cId="3147068133" sldId="369"/>
            <ac:graphicFrameMk id="11" creationId="{0F9ACF31-5079-4E9B-98A8-44F84301637D}"/>
          </ac:graphicFrameMkLst>
        </pc:graphicFrameChg>
      </pc:sldChg>
      <pc:sldChg chg="addSp delSp modSp add del">
        <pc:chgData name="Mara Claire C. Tayag" userId="7716b318-a471-46b0-b3b2-b70ddb7f9a65" providerId="ADAL" clId="{6AD6502E-F193-4741-9F39-2059E2A92622}" dt="2018-08-23T01:21:16.209" v="7" actId="2696"/>
        <pc:sldMkLst>
          <pc:docMk/>
          <pc:sldMk cId="3046886474" sldId="553"/>
        </pc:sldMkLst>
        <pc:spChg chg="add mod">
          <ac:chgData name="Mara Claire C. Tayag" userId="7716b318-a471-46b0-b3b2-b70ddb7f9a65" providerId="ADAL" clId="{6AD6502E-F193-4741-9F39-2059E2A92622}" dt="2018-08-23T01:20:57.963" v="2" actId="2696"/>
          <ac:spMkLst>
            <pc:docMk/>
            <pc:sldMk cId="3046886474" sldId="553"/>
            <ac:spMk id="2" creationId="{251AAD89-C1B4-436F-879E-A610B0534A49}"/>
          </ac:spMkLst>
        </pc:spChg>
        <pc:spChg chg="del">
          <ac:chgData name="Mara Claire C. Tayag" userId="7716b318-a471-46b0-b3b2-b70ddb7f9a65" providerId="ADAL" clId="{6AD6502E-F193-4741-9F39-2059E2A92622}" dt="2018-08-23T01:20:57.963" v="2" actId="2696"/>
          <ac:spMkLst>
            <pc:docMk/>
            <pc:sldMk cId="3046886474" sldId="553"/>
            <ac:spMk id="3" creationId="{088724D6-98CC-439F-9175-F581C1061775}"/>
          </ac:spMkLst>
        </pc:spChg>
        <pc:picChg chg="del">
          <ac:chgData name="Mara Claire C. Tayag" userId="7716b318-a471-46b0-b3b2-b70ddb7f9a65" providerId="ADAL" clId="{6AD6502E-F193-4741-9F39-2059E2A92622}" dt="2018-08-23T01:20:57.963" v="2" actId="2696"/>
          <ac:picMkLst>
            <pc:docMk/>
            <pc:sldMk cId="3046886474" sldId="553"/>
            <ac:picMk id="6" creationId="{3603AD52-1444-4F6A-BCAA-CA7713C49C2E}"/>
          </ac:picMkLst>
        </pc:picChg>
      </pc:sldChg>
      <pc:sldChg chg="addSp delSp modSp add">
        <pc:chgData name="Mara Claire C. Tayag" userId="7716b318-a471-46b0-b3b2-b70ddb7f9a65" providerId="ADAL" clId="{6AD6502E-F193-4741-9F39-2059E2A92622}" dt="2018-08-23T01:26:37.073" v="17" actId="1076"/>
        <pc:sldMkLst>
          <pc:docMk/>
          <pc:sldMk cId="3759097828" sldId="554"/>
        </pc:sldMkLst>
        <pc:spChg chg="add mod">
          <ac:chgData name="Mara Claire C. Tayag" userId="7716b318-a471-46b0-b3b2-b70ddb7f9a65" providerId="ADAL" clId="{6AD6502E-F193-4741-9F39-2059E2A92622}" dt="2018-08-23T01:21:12.988" v="6" actId="122"/>
          <ac:spMkLst>
            <pc:docMk/>
            <pc:sldMk cId="3759097828" sldId="554"/>
            <ac:spMk id="3" creationId="{9E5AD4F7-8CE8-49F9-9427-5FD511367630}"/>
          </ac:spMkLst>
        </pc:spChg>
        <pc:picChg chg="add del mod">
          <ac:chgData name="Mara Claire C. Tayag" userId="7716b318-a471-46b0-b3b2-b70ddb7f9a65" providerId="ADAL" clId="{6AD6502E-F193-4741-9F39-2059E2A92622}" dt="2018-08-23T01:26:02.924" v="8" actId="478"/>
          <ac:picMkLst>
            <pc:docMk/>
            <pc:sldMk cId="3759097828" sldId="554"/>
            <ac:picMk id="4" creationId="{1E0BE4E0-E1E1-43CE-AC1E-C6CC735A500E}"/>
          </ac:picMkLst>
        </pc:picChg>
        <pc:picChg chg="add mod">
          <ac:chgData name="Mara Claire C. Tayag" userId="7716b318-a471-46b0-b3b2-b70ddb7f9a65" providerId="ADAL" clId="{6AD6502E-F193-4741-9F39-2059E2A92622}" dt="2018-08-23T01:26:37.073" v="17" actId="1076"/>
          <ac:picMkLst>
            <pc:docMk/>
            <pc:sldMk cId="3759097828" sldId="554"/>
            <ac:picMk id="6" creationId="{D8A8F4E1-7D2F-47A7-B988-1BA18430ED34}"/>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Dave\Desktop\Work%20-%20ERCI\Oct2017%20-%20Feb2018\Prof.%20Kshetri\Graphs\Post-Second%20Draft\Chapter%201.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Dave\Desktop\Work%20-%20ERCI\Oct2017%20-%20Feb2018\Prof.%20Kshetri\Graphs\Post-Second%20Draft\Chapter%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ave\Desktop\Work%20-%20ERCI\Oct2017%20-%20Feb2018\Prof.%20Kshetri\Graphs\Post-First%20Draft\Chapter%202%20Tables%20and%20Graphs%20-%20David.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ave\Desktop\Work%20-%20ERCI\Oct2017%20-%20Feb2018\Prof.%20Kshetri\Graphs\Post-First%20Draft\Chapter%203%20Tables%20and%20Graphs%20-%20David%20(as%20of%20June%202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Dave\Desktop\Work%20-%20ERCI\Oct2017%20-%20Feb2018\Prof.%20Kshetri\Graphs\Post-First%20Draft\Chapter%202%20Tables%20and%20Graphs%20-%20David.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Dave\Desktop\Work%20-%20ERCI\Oct2017%20-%20Feb2018\Prof.%20Kshetri\Graphs\Post-First%20Draft\Chapter%202%20Tables%20and%20Graphs%20-%20David.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Dave\Desktop\Work%20-%20ERCI\Oct2017%20-%20Feb2018\Prof.%20Kshetri\Graphs\Post-First%20Draft\Chapter%202%20Tables%20and%20Graphs%20-%20Davi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nbkshetr\Documents\ADB\Chapter%202%20Tables%20and%20Graphs%20-%20David.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Dave\Desktop\Work%20-%20ERCI\Oct2017%20-%20Feb2018\Prof.%20Kshetri\Graphs\Post-First%20Draft\Chapter%203%20Tables%20and%20Graphs%20-%20Davi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71182448347803"/>
          <c:y val="8.1611803732866722E-2"/>
          <c:w val="0.76052358839760414"/>
          <c:h val="0.49528656069748656"/>
        </c:manualLayout>
      </c:layout>
      <c:barChart>
        <c:barDir val="col"/>
        <c:grouping val="stacked"/>
        <c:varyColors val="0"/>
        <c:ser>
          <c:idx val="0"/>
          <c:order val="0"/>
          <c:tx>
            <c:strRef>
              <c:f>Overall!$B$33</c:f>
              <c:strCache>
                <c:ptCount val="1"/>
                <c:pt idx="0">
                  <c:v>2017 (left)</c:v>
                </c:pt>
              </c:strCache>
            </c:strRef>
          </c:tx>
          <c:spPr>
            <a:solidFill>
              <a:srgbClr val="007DB7"/>
            </a:solidFill>
            <a:ln>
              <a:noFill/>
            </a:ln>
            <a:effectLst/>
          </c:spPr>
          <c:invertIfNegative val="0"/>
          <c:cat>
            <c:strRef>
              <c:f>Overall!$A$34:$A$38</c:f>
              <c:strCache>
                <c:ptCount val="5"/>
                <c:pt idx="0">
                  <c:v>Asia and the Pacific</c:v>
                </c:pt>
                <c:pt idx="1">
                  <c:v>Europe</c:v>
                </c:pt>
                <c:pt idx="2">
                  <c:v>Latin America</c:v>
                </c:pt>
                <c:pt idx="3">
                  <c:v>Middle East and North Africa</c:v>
                </c:pt>
                <c:pt idx="4">
                  <c:v>North America</c:v>
                </c:pt>
              </c:strCache>
            </c:strRef>
          </c:cat>
          <c:val>
            <c:numRef>
              <c:f>Overall!$B$34:$B$38</c:f>
              <c:numCache>
                <c:formatCode>General</c:formatCode>
                <c:ptCount val="5"/>
                <c:pt idx="0" formatCode="0">
                  <c:v>652.97410000000002</c:v>
                </c:pt>
                <c:pt idx="1">
                  <c:v>290.2482</c:v>
                </c:pt>
                <c:pt idx="2">
                  <c:v>38.2087</c:v>
                </c:pt>
                <c:pt idx="3">
                  <c:v>10.684200000000001</c:v>
                </c:pt>
                <c:pt idx="4">
                  <c:v>390.1925</c:v>
                </c:pt>
              </c:numCache>
            </c:numRef>
          </c:val>
          <c:extLst>
            <c:ext xmlns:c16="http://schemas.microsoft.com/office/drawing/2014/chart" uri="{C3380CC4-5D6E-409C-BE32-E72D297353CC}">
              <c16:uniqueId val="{00000000-C025-455C-B572-4185E354A196}"/>
            </c:ext>
          </c:extLst>
        </c:ser>
        <c:ser>
          <c:idx val="1"/>
          <c:order val="1"/>
          <c:tx>
            <c:strRef>
              <c:f>Overall!$C$33</c:f>
              <c:strCache>
                <c:ptCount val="1"/>
                <c:pt idx="0">
                  <c:v>2021 forecast (left)</c:v>
                </c:pt>
              </c:strCache>
            </c:strRef>
          </c:tx>
          <c:spPr>
            <a:pattFill prst="dkHorz">
              <a:fgClr>
                <a:srgbClr val="F2E600"/>
              </a:fgClr>
              <a:bgClr>
                <a:schemeClr val="bg1"/>
              </a:bgClr>
            </a:pattFill>
            <a:ln>
              <a:noFill/>
            </a:ln>
            <a:effectLst/>
          </c:spPr>
          <c:invertIfNegative val="0"/>
          <c:cat>
            <c:strRef>
              <c:f>Overall!$A$34:$A$38</c:f>
              <c:strCache>
                <c:ptCount val="5"/>
                <c:pt idx="0">
                  <c:v>Asia and the Pacific</c:v>
                </c:pt>
                <c:pt idx="1">
                  <c:v>Europe</c:v>
                </c:pt>
                <c:pt idx="2">
                  <c:v>Latin America</c:v>
                </c:pt>
                <c:pt idx="3">
                  <c:v>Middle East and North Africa</c:v>
                </c:pt>
                <c:pt idx="4">
                  <c:v>North America</c:v>
                </c:pt>
              </c:strCache>
            </c:strRef>
          </c:cat>
          <c:val>
            <c:numRef>
              <c:f>Overall!$C$34:$C$38</c:f>
              <c:numCache>
                <c:formatCode>General</c:formatCode>
                <c:ptCount val="5"/>
                <c:pt idx="0" formatCode="0">
                  <c:v>412.64590000000004</c:v>
                </c:pt>
                <c:pt idx="1">
                  <c:v>123.52670000000001</c:v>
                </c:pt>
                <c:pt idx="2">
                  <c:v>26.348700000000004</c:v>
                </c:pt>
                <c:pt idx="3">
                  <c:v>8.3463999999999974</c:v>
                </c:pt>
                <c:pt idx="4">
                  <c:v>242.3545</c:v>
                </c:pt>
              </c:numCache>
            </c:numRef>
          </c:val>
          <c:extLst>
            <c:ext xmlns:c16="http://schemas.microsoft.com/office/drawing/2014/chart" uri="{C3380CC4-5D6E-409C-BE32-E72D297353CC}">
              <c16:uniqueId val="{00000001-C025-455C-B572-4185E354A196}"/>
            </c:ext>
          </c:extLst>
        </c:ser>
        <c:dLbls>
          <c:showLegendKey val="0"/>
          <c:showVal val="0"/>
          <c:showCatName val="0"/>
          <c:showSerName val="0"/>
          <c:showPercent val="0"/>
          <c:showBubbleSize val="0"/>
        </c:dLbls>
        <c:gapWidth val="182"/>
        <c:overlap val="100"/>
        <c:axId val="164636160"/>
        <c:axId val="164637696"/>
      </c:barChart>
      <c:lineChart>
        <c:grouping val="standard"/>
        <c:varyColors val="0"/>
        <c:ser>
          <c:idx val="2"/>
          <c:order val="2"/>
          <c:tx>
            <c:strRef>
              <c:f>Overall!$D$33</c:f>
              <c:strCache>
                <c:ptCount val="1"/>
                <c:pt idx="0">
                  <c:v>Growth rate, 2021 versus 2017 (right)</c:v>
                </c:pt>
              </c:strCache>
            </c:strRef>
          </c:tx>
          <c:spPr>
            <a:ln>
              <a:noFill/>
            </a:ln>
          </c:spPr>
          <c:marker>
            <c:symbol val="triangle"/>
            <c:size val="12"/>
            <c:spPr>
              <a:solidFill>
                <a:srgbClr val="8DC63F"/>
              </a:solidFill>
            </c:spPr>
          </c:marker>
          <c:cat>
            <c:strRef>
              <c:f>Overall!$A$34:$A$38</c:f>
              <c:strCache>
                <c:ptCount val="5"/>
                <c:pt idx="0">
                  <c:v>Asia and the Pacific</c:v>
                </c:pt>
                <c:pt idx="1">
                  <c:v>Europe</c:v>
                </c:pt>
                <c:pt idx="2">
                  <c:v>Latin America</c:v>
                </c:pt>
                <c:pt idx="3">
                  <c:v>Middle East and North Africa</c:v>
                </c:pt>
                <c:pt idx="4">
                  <c:v>North America</c:v>
                </c:pt>
              </c:strCache>
            </c:strRef>
          </c:cat>
          <c:val>
            <c:numRef>
              <c:f>Overall!$D$34:$D$38</c:f>
              <c:numCache>
                <c:formatCode>General</c:formatCode>
                <c:ptCount val="5"/>
                <c:pt idx="0">
                  <c:v>63.194834220836604</c:v>
                </c:pt>
                <c:pt idx="1">
                  <c:v>42.558989168580538</c:v>
                </c:pt>
                <c:pt idx="2">
                  <c:v>68.959948912158751</c:v>
                </c:pt>
                <c:pt idx="3">
                  <c:v>78.119091742947518</c:v>
                </c:pt>
                <c:pt idx="4">
                  <c:v>62.111521877022248</c:v>
                </c:pt>
              </c:numCache>
            </c:numRef>
          </c:val>
          <c:smooth val="0"/>
          <c:extLst>
            <c:ext xmlns:c16="http://schemas.microsoft.com/office/drawing/2014/chart" uri="{C3380CC4-5D6E-409C-BE32-E72D297353CC}">
              <c16:uniqueId val="{00000002-C025-455C-B572-4185E354A196}"/>
            </c:ext>
          </c:extLst>
        </c:ser>
        <c:ser>
          <c:idx val="3"/>
          <c:order val="3"/>
          <c:tx>
            <c:strRef>
              <c:f>Overall!$E$33</c:f>
              <c:strCache>
                <c:ptCount val="1"/>
                <c:pt idx="0">
                  <c:v>Overall growth rate, 2021 versus 2017 (right)</c:v>
                </c:pt>
              </c:strCache>
            </c:strRef>
          </c:tx>
          <c:spPr>
            <a:ln w="34925">
              <a:solidFill>
                <a:schemeClr val="bg1">
                  <a:lumMod val="50000"/>
                </a:schemeClr>
              </a:solidFill>
              <a:prstDash val="sysDot"/>
              <a:tailEnd w="med" len="med"/>
            </a:ln>
          </c:spPr>
          <c:marker>
            <c:symbol val="none"/>
          </c:marker>
          <c:cat>
            <c:strRef>
              <c:f>Overall!$A$34:$A$38</c:f>
              <c:strCache>
                <c:ptCount val="5"/>
                <c:pt idx="0">
                  <c:v>Asia and the Pacific</c:v>
                </c:pt>
                <c:pt idx="1">
                  <c:v>Europe</c:v>
                </c:pt>
                <c:pt idx="2">
                  <c:v>Latin America</c:v>
                </c:pt>
                <c:pt idx="3">
                  <c:v>Middle East and North Africa</c:v>
                </c:pt>
                <c:pt idx="4">
                  <c:v>North America</c:v>
                </c:pt>
              </c:strCache>
            </c:strRef>
          </c:cat>
          <c:val>
            <c:numRef>
              <c:f>Overall!$E$34:$E$38</c:f>
              <c:numCache>
                <c:formatCode>General</c:formatCode>
                <c:ptCount val="5"/>
                <c:pt idx="0">
                  <c:v>58.830765393262261</c:v>
                </c:pt>
                <c:pt idx="1">
                  <c:v>58.830765393262261</c:v>
                </c:pt>
                <c:pt idx="2">
                  <c:v>58.830765393262261</c:v>
                </c:pt>
                <c:pt idx="3">
                  <c:v>58.830765393262261</c:v>
                </c:pt>
                <c:pt idx="4">
                  <c:v>58.830765393262261</c:v>
                </c:pt>
              </c:numCache>
            </c:numRef>
          </c:val>
          <c:smooth val="0"/>
          <c:extLst>
            <c:ext xmlns:c16="http://schemas.microsoft.com/office/drawing/2014/chart" uri="{C3380CC4-5D6E-409C-BE32-E72D297353CC}">
              <c16:uniqueId val="{00000003-C025-455C-B572-4185E354A196}"/>
            </c:ext>
          </c:extLst>
        </c:ser>
        <c:dLbls>
          <c:showLegendKey val="0"/>
          <c:showVal val="0"/>
          <c:showCatName val="0"/>
          <c:showSerName val="0"/>
          <c:showPercent val="0"/>
          <c:showBubbleSize val="0"/>
        </c:dLbls>
        <c:marker val="1"/>
        <c:smooth val="0"/>
        <c:axId val="164666368"/>
        <c:axId val="164664448"/>
      </c:lineChart>
      <c:catAx>
        <c:axId val="164636160"/>
        <c:scaling>
          <c:orientation val="minMax"/>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vert="horz"/>
          <a:lstStyle/>
          <a:p>
            <a:pPr>
              <a:defRPr/>
            </a:pPr>
            <a:endParaRPr lang="zh-CN"/>
          </a:p>
        </c:txPr>
        <c:crossAx val="164637696"/>
        <c:crosses val="autoZero"/>
        <c:auto val="1"/>
        <c:lblAlgn val="ctr"/>
        <c:lblOffset val="100"/>
        <c:noMultiLvlLbl val="0"/>
      </c:catAx>
      <c:valAx>
        <c:axId val="164637696"/>
        <c:scaling>
          <c:orientation val="minMax"/>
        </c:scaling>
        <c:delete val="0"/>
        <c:axPos val="l"/>
        <c:title>
          <c:tx>
            <c:rich>
              <a:bodyPr rot="-5400000" vert="horz"/>
              <a:lstStyle/>
              <a:p>
                <a:pPr>
                  <a:defRPr/>
                </a:pPr>
                <a:r>
                  <a:rPr lang="en-US"/>
                  <a:t>$ billion</a:t>
                </a:r>
              </a:p>
            </c:rich>
          </c:tx>
          <c:overlay val="0"/>
        </c:title>
        <c:numFmt formatCode="#,##0" sourceLinked="0"/>
        <c:majorTickMark val="in"/>
        <c:minorTickMark val="none"/>
        <c:tickLblPos val="nextTo"/>
        <c:spPr>
          <a:noFill/>
          <a:ln>
            <a:solidFill>
              <a:schemeClr val="tx1"/>
            </a:solidFill>
          </a:ln>
          <a:effectLst/>
        </c:spPr>
        <c:txPr>
          <a:bodyPr rot="-60000000" vert="horz"/>
          <a:lstStyle/>
          <a:p>
            <a:pPr>
              <a:defRPr/>
            </a:pPr>
            <a:endParaRPr lang="zh-CN"/>
          </a:p>
        </c:txPr>
        <c:crossAx val="164636160"/>
        <c:crosses val="autoZero"/>
        <c:crossBetween val="between"/>
      </c:valAx>
      <c:valAx>
        <c:axId val="164664448"/>
        <c:scaling>
          <c:orientation val="minMax"/>
        </c:scaling>
        <c:delete val="0"/>
        <c:axPos val="r"/>
        <c:title>
          <c:tx>
            <c:rich>
              <a:bodyPr rot="-5400000" vert="horz"/>
              <a:lstStyle/>
              <a:p>
                <a:pPr>
                  <a:defRPr/>
                </a:pPr>
                <a:r>
                  <a:rPr lang="en-US"/>
                  <a:t>%</a:t>
                </a:r>
              </a:p>
            </c:rich>
          </c:tx>
          <c:overlay val="0"/>
        </c:title>
        <c:numFmt formatCode="#,##0" sourceLinked="0"/>
        <c:majorTickMark val="in"/>
        <c:minorTickMark val="none"/>
        <c:tickLblPos val="nextTo"/>
        <c:spPr>
          <a:ln>
            <a:solidFill>
              <a:schemeClr val="tx1"/>
            </a:solidFill>
          </a:ln>
        </c:spPr>
        <c:crossAx val="164666368"/>
        <c:crosses val="max"/>
        <c:crossBetween val="between"/>
      </c:valAx>
      <c:catAx>
        <c:axId val="164666368"/>
        <c:scaling>
          <c:orientation val="minMax"/>
        </c:scaling>
        <c:delete val="1"/>
        <c:axPos val="b"/>
        <c:numFmt formatCode="General" sourceLinked="1"/>
        <c:majorTickMark val="out"/>
        <c:minorTickMark val="none"/>
        <c:tickLblPos val="nextTo"/>
        <c:crossAx val="164664448"/>
        <c:crosses val="autoZero"/>
        <c:auto val="1"/>
        <c:lblAlgn val="ctr"/>
        <c:lblOffset val="100"/>
        <c:noMultiLvlLbl val="0"/>
      </c:catAx>
      <c:spPr>
        <a:noFill/>
        <a:ln>
          <a:noFill/>
        </a:ln>
        <a:effectLst/>
      </c:spPr>
    </c:plotArea>
    <c:legend>
      <c:legendPos val="b"/>
      <c:layout>
        <c:manualLayout>
          <c:xMode val="edge"/>
          <c:yMode val="edge"/>
          <c:x val="0"/>
          <c:y val="0.81663560222767739"/>
          <c:w val="0.99134330604278076"/>
          <c:h val="0.15442895812532295"/>
        </c:manualLayout>
      </c:layout>
      <c:overlay val="0"/>
      <c:spPr>
        <a:ln>
          <a:solidFill>
            <a:schemeClr val="tx1"/>
          </a:solidFill>
        </a:ln>
      </c:spPr>
      <c:txPr>
        <a:bodyPr/>
        <a:lstStyle/>
        <a:p>
          <a:pPr>
            <a:defRPr sz="1400"/>
          </a:pPr>
          <a:endParaRPr lang="zh-CN"/>
        </a:p>
      </c:txPr>
    </c:legend>
    <c:plotVisOnly val="1"/>
    <c:dispBlanksAs val="gap"/>
    <c:showDLblsOverMax val="0"/>
  </c:chart>
  <c:spPr>
    <a:solidFill>
      <a:schemeClr val="bg1"/>
    </a:solidFill>
    <a:ln w="9525" cap="flat" cmpd="sng" algn="ctr">
      <a:noFill/>
      <a:round/>
    </a:ln>
    <a:effectLst/>
  </c:spPr>
  <c:txPr>
    <a:bodyPr/>
    <a:lstStyle/>
    <a:p>
      <a:pPr>
        <a:defRPr sz="16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'Ecomm sh GDP'!$B$17</c:f>
              <c:strCache>
                <c:ptCount val="1"/>
                <c:pt idx="0">
                  <c:v>2015</c:v>
                </c:pt>
              </c:strCache>
            </c:strRef>
          </c:tx>
          <c:spPr>
            <a:solidFill>
              <a:srgbClr val="007DB7"/>
            </a:solidFill>
          </c:spPr>
          <c:invertIfNegative val="0"/>
          <c:dLbls>
            <c:numFmt formatCode="#,##0.0" sourceLinked="0"/>
            <c:spPr>
              <a:noFill/>
              <a:ln>
                <a:noFill/>
              </a:ln>
              <a:effectLst/>
            </c:spPr>
            <c:txPr>
              <a:bodyPr wrap="square" lIns="38100" tIns="19050" rIns="38100" bIns="19050" anchor="ctr">
                <a:spAutoFit/>
              </a:bodyPr>
              <a:lstStyle/>
              <a:p>
                <a:pPr>
                  <a:defRPr b="1">
                    <a:solidFill>
                      <a:schemeClr val="tx1"/>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'Ecomm sh GDP'!$A$18:$A$22</c:f>
              <c:strCache>
                <c:ptCount val="5"/>
                <c:pt idx="0">
                  <c:v>Middle East
 and North Africa</c:v>
                </c:pt>
                <c:pt idx="1">
                  <c:v>Latin America</c:v>
                </c:pt>
                <c:pt idx="2">
                  <c:v>Europe</c:v>
                </c:pt>
                <c:pt idx="3">
                  <c:v>North America</c:v>
                </c:pt>
                <c:pt idx="4">
                  <c:v>Asia and
the Pacific</c:v>
                </c:pt>
              </c:strCache>
            </c:strRef>
          </c:cat>
          <c:val>
            <c:numRef>
              <c:f>'Ecomm sh GDP'!$B$18:$B$22</c:f>
              <c:numCache>
                <c:formatCode>0.00</c:formatCode>
                <c:ptCount val="5"/>
                <c:pt idx="0">
                  <c:v>0.71</c:v>
                </c:pt>
                <c:pt idx="1">
                  <c:v>0.77</c:v>
                </c:pt>
                <c:pt idx="2">
                  <c:v>2.59</c:v>
                </c:pt>
                <c:pt idx="3">
                  <c:v>3.12</c:v>
                </c:pt>
                <c:pt idx="4">
                  <c:v>4.4800000000000004</c:v>
                </c:pt>
              </c:numCache>
            </c:numRef>
          </c:val>
          <c:extLst>
            <c:ext xmlns:c16="http://schemas.microsoft.com/office/drawing/2014/chart" uri="{C3380CC4-5D6E-409C-BE32-E72D297353CC}">
              <c16:uniqueId val="{00000000-1D6A-429F-AF05-43F47AECECD4}"/>
            </c:ext>
          </c:extLst>
        </c:ser>
        <c:dLbls>
          <c:showLegendKey val="0"/>
          <c:showVal val="0"/>
          <c:showCatName val="0"/>
          <c:showSerName val="0"/>
          <c:showPercent val="0"/>
          <c:showBubbleSize val="0"/>
        </c:dLbls>
        <c:gapWidth val="150"/>
        <c:axId val="164682752"/>
        <c:axId val="164377344"/>
      </c:barChart>
      <c:catAx>
        <c:axId val="164682752"/>
        <c:scaling>
          <c:orientation val="minMax"/>
        </c:scaling>
        <c:delete val="0"/>
        <c:axPos val="l"/>
        <c:numFmt formatCode="General" sourceLinked="0"/>
        <c:majorTickMark val="in"/>
        <c:minorTickMark val="none"/>
        <c:tickLblPos val="nextTo"/>
        <c:spPr>
          <a:ln>
            <a:solidFill>
              <a:schemeClr val="tx1"/>
            </a:solidFill>
          </a:ln>
        </c:spPr>
        <c:crossAx val="164377344"/>
        <c:crosses val="autoZero"/>
        <c:auto val="1"/>
        <c:lblAlgn val="ctr"/>
        <c:lblOffset val="100"/>
        <c:noMultiLvlLbl val="0"/>
      </c:catAx>
      <c:valAx>
        <c:axId val="164377344"/>
        <c:scaling>
          <c:orientation val="minMax"/>
        </c:scaling>
        <c:delete val="0"/>
        <c:axPos val="b"/>
        <c:numFmt formatCode="0" sourceLinked="0"/>
        <c:majorTickMark val="in"/>
        <c:minorTickMark val="none"/>
        <c:tickLblPos val="nextTo"/>
        <c:spPr>
          <a:ln>
            <a:solidFill>
              <a:schemeClr val="tx1"/>
            </a:solidFill>
          </a:ln>
        </c:spPr>
        <c:crossAx val="164682752"/>
        <c:crosses val="autoZero"/>
        <c:crossBetween val="between"/>
        <c:majorUnit val="1"/>
      </c:valAx>
    </c:plotArea>
    <c:plotVisOnly val="1"/>
    <c:dispBlanksAs val="gap"/>
    <c:showDLblsOverMax val="0"/>
  </c:chart>
  <c:spPr>
    <a:ln>
      <a:noFill/>
    </a:ln>
  </c:spPr>
  <c:txPr>
    <a:bodyPr/>
    <a:lstStyle/>
    <a:p>
      <a:pPr>
        <a:defRPr sz="16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'Ecomm sh GDP'!$B$3</c:f>
              <c:strCache>
                <c:ptCount val="1"/>
                <c:pt idx="0">
                  <c:v>Share of E-Commerce in Global GDP</c:v>
                </c:pt>
              </c:strCache>
            </c:strRef>
          </c:tx>
          <c:spPr>
            <a:solidFill>
              <a:srgbClr val="669900"/>
            </a:solidFill>
          </c:spPr>
          <c:invertIfNegative val="0"/>
          <c:dLbls>
            <c:numFmt formatCode="#,##0.0" sourceLinked="0"/>
            <c:spPr>
              <a:noFill/>
              <a:ln>
                <a:noFill/>
              </a:ln>
              <a:effectLst/>
            </c:spPr>
            <c:txPr>
              <a:bodyPr/>
              <a:lstStyle/>
              <a:p>
                <a:pPr>
                  <a:defRPr sz="1600" b="1">
                    <a:solidFill>
                      <a:schemeClr val="tx1"/>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'Ecomm sh GDP'!$A$4:$A$8</c:f>
              <c:numCache>
                <c:formatCode>General</c:formatCode>
                <c:ptCount val="5"/>
                <c:pt idx="0">
                  <c:v>2011</c:v>
                </c:pt>
                <c:pt idx="1">
                  <c:v>2012</c:v>
                </c:pt>
                <c:pt idx="2">
                  <c:v>2013</c:v>
                </c:pt>
                <c:pt idx="3">
                  <c:v>2014</c:v>
                </c:pt>
                <c:pt idx="4">
                  <c:v>2015</c:v>
                </c:pt>
              </c:numCache>
            </c:numRef>
          </c:cat>
          <c:val>
            <c:numRef>
              <c:f>'Ecomm sh GDP'!$B$4:$B$8</c:f>
              <c:numCache>
                <c:formatCode>0.00</c:formatCode>
                <c:ptCount val="5"/>
                <c:pt idx="0">
                  <c:v>1.34</c:v>
                </c:pt>
                <c:pt idx="1">
                  <c:v>1.6199999999999999</c:v>
                </c:pt>
                <c:pt idx="2">
                  <c:v>2.0299999999999998</c:v>
                </c:pt>
                <c:pt idx="3">
                  <c:v>2.44</c:v>
                </c:pt>
                <c:pt idx="4">
                  <c:v>3.11</c:v>
                </c:pt>
              </c:numCache>
            </c:numRef>
          </c:val>
          <c:extLst>
            <c:ext xmlns:c16="http://schemas.microsoft.com/office/drawing/2014/chart" uri="{C3380CC4-5D6E-409C-BE32-E72D297353CC}">
              <c16:uniqueId val="{00000000-CD63-462D-B6DC-43E0D387F8C8}"/>
            </c:ext>
          </c:extLst>
        </c:ser>
        <c:dLbls>
          <c:showLegendKey val="0"/>
          <c:showVal val="0"/>
          <c:showCatName val="0"/>
          <c:showSerName val="0"/>
          <c:showPercent val="0"/>
          <c:showBubbleSize val="0"/>
        </c:dLbls>
        <c:gapWidth val="150"/>
        <c:axId val="164619008"/>
        <c:axId val="164620544"/>
      </c:barChart>
      <c:catAx>
        <c:axId val="164619008"/>
        <c:scaling>
          <c:orientation val="minMax"/>
        </c:scaling>
        <c:delete val="0"/>
        <c:axPos val="b"/>
        <c:numFmt formatCode="General" sourceLinked="1"/>
        <c:majorTickMark val="in"/>
        <c:minorTickMark val="none"/>
        <c:tickLblPos val="nextTo"/>
        <c:spPr>
          <a:ln>
            <a:solidFill>
              <a:schemeClr val="tx1"/>
            </a:solidFill>
          </a:ln>
        </c:spPr>
        <c:txPr>
          <a:bodyPr/>
          <a:lstStyle/>
          <a:p>
            <a:pPr>
              <a:defRPr sz="1600"/>
            </a:pPr>
            <a:endParaRPr lang="zh-CN"/>
          </a:p>
        </c:txPr>
        <c:crossAx val="164620544"/>
        <c:crosses val="autoZero"/>
        <c:auto val="1"/>
        <c:lblAlgn val="ctr"/>
        <c:lblOffset val="100"/>
        <c:noMultiLvlLbl val="0"/>
      </c:catAx>
      <c:valAx>
        <c:axId val="164620544"/>
        <c:scaling>
          <c:orientation val="minMax"/>
        </c:scaling>
        <c:delete val="0"/>
        <c:axPos val="l"/>
        <c:numFmt formatCode="#,##0.0" sourceLinked="0"/>
        <c:majorTickMark val="in"/>
        <c:minorTickMark val="none"/>
        <c:tickLblPos val="nextTo"/>
        <c:spPr>
          <a:ln>
            <a:solidFill>
              <a:schemeClr val="tx1"/>
            </a:solidFill>
          </a:ln>
        </c:spPr>
        <c:txPr>
          <a:bodyPr/>
          <a:lstStyle/>
          <a:p>
            <a:pPr>
              <a:defRPr sz="1600"/>
            </a:pPr>
            <a:endParaRPr lang="zh-CN"/>
          </a:p>
        </c:txPr>
        <c:crossAx val="164619008"/>
        <c:crosses val="autoZero"/>
        <c:crossBetween val="between"/>
      </c:valAx>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466151933871002E-2"/>
          <c:y val="5.7870370370370371E-2"/>
          <c:w val="0.93000265008331162"/>
          <c:h val="0.41988124252318648"/>
        </c:manualLayout>
      </c:layout>
      <c:barChart>
        <c:barDir val="col"/>
        <c:grouping val="clustered"/>
        <c:varyColors val="0"/>
        <c:ser>
          <c:idx val="0"/>
          <c:order val="0"/>
          <c:tx>
            <c:strRef>
              <c:f>'ICT Ind - Fig by DA'!$A$2</c:f>
              <c:strCache>
                <c:ptCount val="1"/>
                <c:pt idx="0">
                  <c:v>Africa </c:v>
                </c:pt>
              </c:strCache>
            </c:strRef>
          </c:tx>
          <c:spPr>
            <a:solidFill>
              <a:srgbClr val="8DC63F"/>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DA'!$B$2:$H$2</c:f>
              <c:numCache>
                <c:formatCode>0.0</c:formatCode>
                <c:ptCount val="7"/>
                <c:pt idx="0">
                  <c:v>1.0409166302085182</c:v>
                </c:pt>
                <c:pt idx="1">
                  <c:v>74.574483764571369</c:v>
                </c:pt>
                <c:pt idx="2">
                  <c:v>22.898203346322099</c:v>
                </c:pt>
                <c:pt idx="3">
                  <c:v>0.40752809527518918</c:v>
                </c:pt>
                <c:pt idx="4">
                  <c:v>9.6418987665078326</c:v>
                </c:pt>
                <c:pt idx="5">
                  <c:v>16.279304720107696</c:v>
                </c:pt>
                <c:pt idx="6">
                  <c:v>19.894919911268644</c:v>
                </c:pt>
              </c:numCache>
            </c:numRef>
          </c:val>
          <c:extLst>
            <c:ext xmlns:c16="http://schemas.microsoft.com/office/drawing/2014/chart" uri="{C3380CC4-5D6E-409C-BE32-E72D297353CC}">
              <c16:uniqueId val="{00000000-C7CE-4B29-9929-7EEC20045EF5}"/>
            </c:ext>
          </c:extLst>
        </c:ser>
        <c:ser>
          <c:idx val="1"/>
          <c:order val="1"/>
          <c:tx>
            <c:strRef>
              <c:f>'ICT Ind - Fig by DA'!$A$3</c:f>
              <c:strCache>
                <c:ptCount val="1"/>
                <c:pt idx="0">
                  <c:v>Arab states </c:v>
                </c:pt>
              </c:strCache>
            </c:strRef>
          </c:tx>
          <c:spPr>
            <a:solidFill>
              <a:srgbClr val="009FD6"/>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DA'!$B$3:$H$3</c:f>
              <c:numCache>
                <c:formatCode>0.0</c:formatCode>
                <c:ptCount val="7"/>
                <c:pt idx="0">
                  <c:v>7.6985553755124752</c:v>
                </c:pt>
                <c:pt idx="1">
                  <c:v>107.132065654511</c:v>
                </c:pt>
                <c:pt idx="2">
                  <c:v>45.190647708865143</c:v>
                </c:pt>
                <c:pt idx="3">
                  <c:v>4.6671013374332846</c:v>
                </c:pt>
                <c:pt idx="4">
                  <c:v>43.259396444305501</c:v>
                </c:pt>
                <c:pt idx="5">
                  <c:v>45.284064335823984</c:v>
                </c:pt>
                <c:pt idx="6">
                  <c:v>41.796584682311838</c:v>
                </c:pt>
              </c:numCache>
            </c:numRef>
          </c:val>
          <c:extLst>
            <c:ext xmlns:c16="http://schemas.microsoft.com/office/drawing/2014/chart" uri="{C3380CC4-5D6E-409C-BE32-E72D297353CC}">
              <c16:uniqueId val="{00000001-C7CE-4B29-9929-7EEC20045EF5}"/>
            </c:ext>
          </c:extLst>
        </c:ser>
        <c:ser>
          <c:idx val="2"/>
          <c:order val="2"/>
          <c:tx>
            <c:strRef>
              <c:f>'ICT Ind - Fig by DA'!$A$4</c:f>
              <c:strCache>
                <c:ptCount val="1"/>
                <c:pt idx="0">
                  <c:v>Asia and the Pacific </c:v>
                </c:pt>
              </c:strCache>
            </c:strRef>
          </c:tx>
          <c:spPr>
            <a:solidFill>
              <a:srgbClr val="F2E600"/>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DA'!$B$4:$H$4</c:f>
              <c:numCache>
                <c:formatCode>0.0</c:formatCode>
                <c:ptCount val="7"/>
                <c:pt idx="0">
                  <c:v>9.9729925730909201</c:v>
                </c:pt>
                <c:pt idx="1">
                  <c:v>98.87203417016066</c:v>
                </c:pt>
                <c:pt idx="2">
                  <c:v>47.408166054764465</c:v>
                </c:pt>
                <c:pt idx="3">
                  <c:v>11.25812565109533</c:v>
                </c:pt>
                <c:pt idx="4">
                  <c:v>37.832721281538383</c:v>
                </c:pt>
                <c:pt idx="5">
                  <c:v>45.466806782111853</c:v>
                </c:pt>
                <c:pt idx="6">
                  <c:v>41.481032515777919</c:v>
                </c:pt>
              </c:numCache>
            </c:numRef>
          </c:val>
          <c:extLst>
            <c:ext xmlns:c16="http://schemas.microsoft.com/office/drawing/2014/chart" uri="{C3380CC4-5D6E-409C-BE32-E72D297353CC}">
              <c16:uniqueId val="{00000002-C7CE-4B29-9929-7EEC20045EF5}"/>
            </c:ext>
          </c:extLst>
        </c:ser>
        <c:ser>
          <c:idx val="3"/>
          <c:order val="3"/>
          <c:tx>
            <c:strRef>
              <c:f>'ICT Ind - Fig by DA'!$A$5</c:f>
              <c:strCache>
                <c:ptCount val="1"/>
                <c:pt idx="0">
                  <c:v>CIS </c:v>
                </c:pt>
              </c:strCache>
            </c:strRef>
          </c:tx>
          <c:spPr>
            <a:solidFill>
              <a:srgbClr val="63CCEC"/>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DA'!$B$5:$H$5</c:f>
              <c:numCache>
                <c:formatCode>0.0</c:formatCode>
                <c:ptCount val="7"/>
                <c:pt idx="0">
                  <c:v>20.748457954106929</c:v>
                </c:pt>
                <c:pt idx="1">
                  <c:v>141.15408855676969</c:v>
                </c:pt>
                <c:pt idx="2">
                  <c:v>59.686564404527978</c:v>
                </c:pt>
                <c:pt idx="3">
                  <c:v>15.803342475448204</c:v>
                </c:pt>
                <c:pt idx="4">
                  <c:v>67.43197234551927</c:v>
                </c:pt>
                <c:pt idx="5">
                  <c:v>67.978259472571395</c:v>
                </c:pt>
                <c:pt idx="6">
                  <c:v>65.144159547930116</c:v>
                </c:pt>
              </c:numCache>
            </c:numRef>
          </c:val>
          <c:extLst>
            <c:ext xmlns:c16="http://schemas.microsoft.com/office/drawing/2014/chart" uri="{C3380CC4-5D6E-409C-BE32-E72D297353CC}">
              <c16:uniqueId val="{00000003-C7CE-4B29-9929-7EEC20045EF5}"/>
            </c:ext>
          </c:extLst>
        </c:ser>
        <c:ser>
          <c:idx val="4"/>
          <c:order val="4"/>
          <c:tx>
            <c:strRef>
              <c:f>'ICT Ind - Fig by DA'!$A$6</c:f>
              <c:strCache>
                <c:ptCount val="1"/>
                <c:pt idx="0">
                  <c:v>Europe </c:v>
                </c:pt>
              </c:strCache>
            </c:strRef>
          </c:tx>
          <c:spPr>
            <a:solidFill>
              <a:srgbClr val="E9532B"/>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DA'!$B$6:$H$6</c:f>
              <c:numCache>
                <c:formatCode>0.0</c:formatCode>
                <c:ptCount val="7"/>
                <c:pt idx="0">
                  <c:v>37.716209758940991</c:v>
                </c:pt>
                <c:pt idx="1">
                  <c:v>118.01807154862414</c:v>
                </c:pt>
                <c:pt idx="2">
                  <c:v>80.102311376577816</c:v>
                </c:pt>
                <c:pt idx="3">
                  <c:v>30.217674004357782</c:v>
                </c:pt>
                <c:pt idx="4">
                  <c:v>79.594644595621574</c:v>
                </c:pt>
                <c:pt idx="5">
                  <c:v>82.478212140330328</c:v>
                </c:pt>
                <c:pt idx="6">
                  <c:v>77.911247382982665</c:v>
                </c:pt>
              </c:numCache>
            </c:numRef>
          </c:val>
          <c:extLst>
            <c:ext xmlns:c16="http://schemas.microsoft.com/office/drawing/2014/chart" uri="{C3380CC4-5D6E-409C-BE32-E72D297353CC}">
              <c16:uniqueId val="{00000004-C7CE-4B29-9929-7EEC20045EF5}"/>
            </c:ext>
          </c:extLst>
        </c:ser>
        <c:ser>
          <c:idx val="5"/>
          <c:order val="5"/>
          <c:tx>
            <c:strRef>
              <c:f>'ICT Ind - Fig by DA'!$A$7</c:f>
              <c:strCache>
                <c:ptCount val="1"/>
                <c:pt idx="0">
                  <c:v>The Americas </c:v>
                </c:pt>
              </c:strCache>
            </c:strRef>
          </c:tx>
          <c:spPr>
            <a:solidFill>
              <a:srgbClr val="FFB515"/>
            </a:solidFill>
          </c:spPr>
          <c:invertIfNegative val="0"/>
          <c:cat>
            <c:strRef>
              <c:f>'ICT Ind - Fig by DA'!$B$1:$H$1</c:f>
              <c:strCache>
                <c:ptCount val="7"/>
                <c:pt idx="0">
                  <c:v>Fixed-
telephone
subscriptions</c:v>
                </c:pt>
                <c:pt idx="1">
                  <c:v>Mobile-
cellular
telephone
subscriptions</c:v>
                </c:pt>
                <c:pt idx="2">
                  <c:v>Active mobile-
broadband
subscriptions</c:v>
                </c:pt>
                <c:pt idx="3">
                  <c:v>Fixed 
broadband
subscriptions</c:v>
                </c:pt>
                <c:pt idx="4">
                  <c:v>Households 
with a 
computer</c:v>
                </c:pt>
                <c:pt idx="5">
                  <c:v>Households 
with internet 
access at home</c:v>
                </c:pt>
                <c:pt idx="6">
                  <c:v>Individuals 
using the 
internet</c:v>
                </c:pt>
              </c:strCache>
            </c:strRef>
          </c:cat>
          <c:val>
            <c:numRef>
              <c:f>'ICT Ind - Fig by DA'!$B$7:$H$7</c:f>
              <c:numCache>
                <c:formatCode>0.0</c:formatCode>
                <c:ptCount val="7"/>
                <c:pt idx="0">
                  <c:v>24.409309967739144</c:v>
                </c:pt>
                <c:pt idx="1">
                  <c:v>114.19449726867343</c:v>
                </c:pt>
                <c:pt idx="2">
                  <c:v>82.745386593856722</c:v>
                </c:pt>
                <c:pt idx="3">
                  <c:v>19.09257705091467</c:v>
                </c:pt>
                <c:pt idx="4">
                  <c:v>64.927074779234488</c:v>
                </c:pt>
                <c:pt idx="5">
                  <c:v>63.323270699785041</c:v>
                </c:pt>
                <c:pt idx="6">
                  <c:v>64.017500940002719</c:v>
                </c:pt>
              </c:numCache>
            </c:numRef>
          </c:val>
          <c:extLst>
            <c:ext xmlns:c16="http://schemas.microsoft.com/office/drawing/2014/chart" uri="{C3380CC4-5D6E-409C-BE32-E72D297353CC}">
              <c16:uniqueId val="{00000005-C7CE-4B29-9929-7EEC20045EF5}"/>
            </c:ext>
          </c:extLst>
        </c:ser>
        <c:dLbls>
          <c:showLegendKey val="0"/>
          <c:showVal val="0"/>
          <c:showCatName val="0"/>
          <c:showSerName val="0"/>
          <c:showPercent val="0"/>
          <c:showBubbleSize val="0"/>
        </c:dLbls>
        <c:gapWidth val="150"/>
        <c:axId val="241767168"/>
        <c:axId val="241768704"/>
      </c:barChart>
      <c:catAx>
        <c:axId val="241767168"/>
        <c:scaling>
          <c:orientation val="minMax"/>
        </c:scaling>
        <c:delete val="0"/>
        <c:axPos val="b"/>
        <c:numFmt formatCode="General" sourceLinked="0"/>
        <c:majorTickMark val="in"/>
        <c:minorTickMark val="none"/>
        <c:tickLblPos val="nextTo"/>
        <c:spPr>
          <a:ln>
            <a:solidFill>
              <a:schemeClr val="tx1"/>
            </a:solidFill>
          </a:ln>
        </c:spPr>
        <c:txPr>
          <a:bodyPr rot="0"/>
          <a:lstStyle/>
          <a:p>
            <a:pPr>
              <a:defRPr/>
            </a:pPr>
            <a:endParaRPr lang="zh-CN"/>
          </a:p>
        </c:txPr>
        <c:crossAx val="241768704"/>
        <c:crossesAt val="0"/>
        <c:auto val="1"/>
        <c:lblAlgn val="ctr"/>
        <c:lblOffset val="100"/>
        <c:noMultiLvlLbl val="0"/>
      </c:catAx>
      <c:valAx>
        <c:axId val="241768704"/>
        <c:scaling>
          <c:orientation val="minMax"/>
        </c:scaling>
        <c:delete val="0"/>
        <c:axPos val="l"/>
        <c:numFmt formatCode="0" sourceLinked="0"/>
        <c:majorTickMark val="in"/>
        <c:minorTickMark val="none"/>
        <c:tickLblPos val="nextTo"/>
        <c:spPr>
          <a:ln>
            <a:solidFill>
              <a:schemeClr val="tx1"/>
            </a:solidFill>
          </a:ln>
        </c:spPr>
        <c:crossAx val="241767168"/>
        <c:crosses val="autoZero"/>
        <c:crossBetween val="between"/>
        <c:majorUnit val="40"/>
      </c:valAx>
    </c:plotArea>
    <c:legend>
      <c:legendPos val="b"/>
      <c:overlay val="0"/>
      <c:spPr>
        <a:ln>
          <a:solidFill>
            <a:schemeClr val="tx1"/>
          </a:solidFill>
        </a:ln>
      </c:spPr>
    </c:legend>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16349518810151E-2"/>
          <c:y val="6.9708491761723695E-2"/>
          <c:w val="0.92411212270341203"/>
          <c:h val="0.49704906678331873"/>
        </c:manualLayout>
      </c:layout>
      <c:lineChart>
        <c:grouping val="standard"/>
        <c:varyColors val="0"/>
        <c:ser>
          <c:idx val="0"/>
          <c:order val="0"/>
          <c:tx>
            <c:strRef>
              <c:f>'Broadband Speed - ed by DA'!$C$1</c:f>
              <c:strCache>
                <c:ptCount val="1"/>
                <c:pt idx="0">
                  <c:v>Mobile broadband for Asia Ex-SIN (left)</c:v>
                </c:pt>
              </c:strCache>
            </c:strRef>
          </c:tx>
          <c:spPr>
            <a:ln>
              <a:noFill/>
            </a:ln>
            <a:effectLst/>
          </c:spPr>
          <c:marker>
            <c:symbol val="diamond"/>
            <c:size val="9"/>
            <c:spPr>
              <a:solidFill>
                <a:srgbClr val="00A5D2"/>
              </a:solidFill>
            </c:spPr>
          </c:marker>
          <c:cat>
            <c:strRef>
              <c:f>'Broadband Speed - ed by DA'!$B$2:$B$24</c:f>
              <c:strCache>
                <c:ptCount val="23"/>
                <c:pt idx="0">
                  <c:v>AFG</c:v>
                </c:pt>
                <c:pt idx="1">
                  <c:v>ARM</c:v>
                </c:pt>
                <c:pt idx="2">
                  <c:v>AZE</c:v>
                </c:pt>
                <c:pt idx="3">
                  <c:v>GEO</c:v>
                </c:pt>
                <c:pt idx="4">
                  <c:v>KAZ</c:v>
                </c:pt>
                <c:pt idx="5">
                  <c:v>KGZ</c:v>
                </c:pt>
                <c:pt idx="6">
                  <c:v>PAK</c:v>
                </c:pt>
                <c:pt idx="7">
                  <c:v>TAJ</c:v>
                </c:pt>
                <c:pt idx="8">
                  <c:v>BAN</c:v>
                </c:pt>
                <c:pt idx="9">
                  <c:v>IND</c:v>
                </c:pt>
                <c:pt idx="10">
                  <c:v>MLD</c:v>
                </c:pt>
                <c:pt idx="11">
                  <c:v>NEP</c:v>
                </c:pt>
                <c:pt idx="12">
                  <c:v>SRI</c:v>
                </c:pt>
                <c:pt idx="13">
                  <c:v>BRU</c:v>
                </c:pt>
                <c:pt idx="14">
                  <c:v>CAM</c:v>
                </c:pt>
                <c:pt idx="15">
                  <c:v>INO</c:v>
                </c:pt>
                <c:pt idx="16">
                  <c:v>LAO</c:v>
                </c:pt>
                <c:pt idx="17">
                  <c:v>MAL</c:v>
                </c:pt>
                <c:pt idx="18">
                  <c:v>MYA</c:v>
                </c:pt>
                <c:pt idx="19">
                  <c:v>PHI</c:v>
                </c:pt>
                <c:pt idx="20">
                  <c:v>SIN</c:v>
                </c:pt>
                <c:pt idx="21">
                  <c:v>THA</c:v>
                </c:pt>
                <c:pt idx="22">
                  <c:v>VIE</c:v>
                </c:pt>
              </c:strCache>
            </c:strRef>
          </c:cat>
          <c:val>
            <c:numRef>
              <c:f>'Broadband Speed - ed by DA'!$C$2:$C$24</c:f>
              <c:numCache>
                <c:formatCode>General</c:formatCode>
                <c:ptCount val="23"/>
                <c:pt idx="0">
                  <c:v>6.69</c:v>
                </c:pt>
                <c:pt idx="1">
                  <c:v>23.82</c:v>
                </c:pt>
                <c:pt idx="2">
                  <c:v>20.63</c:v>
                </c:pt>
                <c:pt idx="3">
                  <c:v>21.42</c:v>
                </c:pt>
                <c:pt idx="4">
                  <c:v>18.899999999999999</c:v>
                </c:pt>
                <c:pt idx="5">
                  <c:v>11.76</c:v>
                </c:pt>
                <c:pt idx="6">
                  <c:v>14.22</c:v>
                </c:pt>
                <c:pt idx="7">
                  <c:v>5.58</c:v>
                </c:pt>
                <c:pt idx="8">
                  <c:v>5.18</c:v>
                </c:pt>
                <c:pt idx="9">
                  <c:v>9.14</c:v>
                </c:pt>
                <c:pt idx="10">
                  <c:v>21.49</c:v>
                </c:pt>
                <c:pt idx="11">
                  <c:v>10.52</c:v>
                </c:pt>
                <c:pt idx="12">
                  <c:v>11.3</c:v>
                </c:pt>
                <c:pt idx="13">
                  <c:v>13.29</c:v>
                </c:pt>
                <c:pt idx="14">
                  <c:v>16.59</c:v>
                </c:pt>
                <c:pt idx="15">
                  <c:v>9.82</c:v>
                </c:pt>
                <c:pt idx="16">
                  <c:v>12.95</c:v>
                </c:pt>
                <c:pt idx="17">
                  <c:v>15.96</c:v>
                </c:pt>
                <c:pt idx="18">
                  <c:v>15.13</c:v>
                </c:pt>
                <c:pt idx="19">
                  <c:v>13.45</c:v>
                </c:pt>
                <c:pt idx="21">
                  <c:v>13.61</c:v>
                </c:pt>
                <c:pt idx="22">
                  <c:v>20.329999999999998</c:v>
                </c:pt>
              </c:numCache>
            </c:numRef>
          </c:val>
          <c:smooth val="0"/>
          <c:extLst>
            <c:ext xmlns:c16="http://schemas.microsoft.com/office/drawing/2014/chart" uri="{C3380CC4-5D6E-409C-BE32-E72D297353CC}">
              <c16:uniqueId val="{00000000-DD30-4E8F-B880-0EF6BCC0FA21}"/>
            </c:ext>
          </c:extLst>
        </c:ser>
        <c:ser>
          <c:idx val="1"/>
          <c:order val="1"/>
          <c:tx>
            <c:strRef>
              <c:f>'Broadband Speed - ed by DA'!$D$1</c:f>
              <c:strCache>
                <c:ptCount val="1"/>
                <c:pt idx="0">
                  <c:v>Fixed broadband for Asia Ex-SIN (left)</c:v>
                </c:pt>
              </c:strCache>
            </c:strRef>
          </c:tx>
          <c:spPr>
            <a:ln>
              <a:noFill/>
            </a:ln>
          </c:spPr>
          <c:marker>
            <c:symbol val="circle"/>
            <c:size val="8"/>
            <c:spPr>
              <a:solidFill>
                <a:srgbClr val="FFC000"/>
              </a:solidFill>
              <a:ln>
                <a:noFill/>
              </a:ln>
            </c:spPr>
          </c:marker>
          <c:cat>
            <c:strRef>
              <c:f>'Broadband Speed - ed by DA'!$B$2:$B$24</c:f>
              <c:strCache>
                <c:ptCount val="23"/>
                <c:pt idx="0">
                  <c:v>AFG</c:v>
                </c:pt>
                <c:pt idx="1">
                  <c:v>ARM</c:v>
                </c:pt>
                <c:pt idx="2">
                  <c:v>AZE</c:v>
                </c:pt>
                <c:pt idx="3">
                  <c:v>GEO</c:v>
                </c:pt>
                <c:pt idx="4">
                  <c:v>KAZ</c:v>
                </c:pt>
                <c:pt idx="5">
                  <c:v>KGZ</c:v>
                </c:pt>
                <c:pt idx="6">
                  <c:v>PAK</c:v>
                </c:pt>
                <c:pt idx="7">
                  <c:v>TAJ</c:v>
                </c:pt>
                <c:pt idx="8">
                  <c:v>BAN</c:v>
                </c:pt>
                <c:pt idx="9">
                  <c:v>IND</c:v>
                </c:pt>
                <c:pt idx="10">
                  <c:v>MLD</c:v>
                </c:pt>
                <c:pt idx="11">
                  <c:v>NEP</c:v>
                </c:pt>
                <c:pt idx="12">
                  <c:v>SRI</c:v>
                </c:pt>
                <c:pt idx="13">
                  <c:v>BRU</c:v>
                </c:pt>
                <c:pt idx="14">
                  <c:v>CAM</c:v>
                </c:pt>
                <c:pt idx="15">
                  <c:v>INO</c:v>
                </c:pt>
                <c:pt idx="16">
                  <c:v>LAO</c:v>
                </c:pt>
                <c:pt idx="17">
                  <c:v>MAL</c:v>
                </c:pt>
                <c:pt idx="18">
                  <c:v>MYA</c:v>
                </c:pt>
                <c:pt idx="19">
                  <c:v>PHI</c:v>
                </c:pt>
                <c:pt idx="20">
                  <c:v>SIN</c:v>
                </c:pt>
                <c:pt idx="21">
                  <c:v>THA</c:v>
                </c:pt>
                <c:pt idx="22">
                  <c:v>VIE</c:v>
                </c:pt>
              </c:strCache>
            </c:strRef>
          </c:cat>
          <c:val>
            <c:numRef>
              <c:f>'Broadband Speed - ed by DA'!$D$2:$D$24</c:f>
              <c:numCache>
                <c:formatCode>General</c:formatCode>
                <c:ptCount val="23"/>
                <c:pt idx="1">
                  <c:v>19.68</c:v>
                </c:pt>
                <c:pt idx="2">
                  <c:v>10.54</c:v>
                </c:pt>
                <c:pt idx="3">
                  <c:v>20.329999999999998</c:v>
                </c:pt>
                <c:pt idx="4">
                  <c:v>25.96</c:v>
                </c:pt>
                <c:pt idx="5">
                  <c:v>14.06</c:v>
                </c:pt>
                <c:pt idx="6">
                  <c:v>6.14</c:v>
                </c:pt>
                <c:pt idx="8">
                  <c:v>16.260000000000002</c:v>
                </c:pt>
                <c:pt idx="9">
                  <c:v>19.66</c:v>
                </c:pt>
                <c:pt idx="10">
                  <c:v>12.41</c:v>
                </c:pt>
                <c:pt idx="11">
                  <c:v>15.02</c:v>
                </c:pt>
                <c:pt idx="12">
                  <c:v>19.11</c:v>
                </c:pt>
                <c:pt idx="13">
                  <c:v>13.72</c:v>
                </c:pt>
                <c:pt idx="14">
                  <c:v>12.51</c:v>
                </c:pt>
                <c:pt idx="15">
                  <c:v>13.79</c:v>
                </c:pt>
                <c:pt idx="16">
                  <c:v>9.89</c:v>
                </c:pt>
                <c:pt idx="17">
                  <c:v>22.15</c:v>
                </c:pt>
                <c:pt idx="18">
                  <c:v>7.4</c:v>
                </c:pt>
                <c:pt idx="19">
                  <c:v>15.19</c:v>
                </c:pt>
                <c:pt idx="21">
                  <c:v>38.85</c:v>
                </c:pt>
                <c:pt idx="22">
                  <c:v>24.77</c:v>
                </c:pt>
              </c:numCache>
            </c:numRef>
          </c:val>
          <c:smooth val="0"/>
          <c:extLst>
            <c:ext xmlns:c16="http://schemas.microsoft.com/office/drawing/2014/chart" uri="{C3380CC4-5D6E-409C-BE32-E72D297353CC}">
              <c16:uniqueId val="{00000001-DD30-4E8F-B880-0EF6BCC0FA21}"/>
            </c:ext>
          </c:extLst>
        </c:ser>
        <c:ser>
          <c:idx val="2"/>
          <c:order val="2"/>
          <c:tx>
            <c:strRef>
              <c:f>'Broadband Speed - ed by DA'!$E$1</c:f>
              <c:strCache>
                <c:ptCount val="1"/>
                <c:pt idx="0">
                  <c:v>Mobile broadband global average (left)</c:v>
                </c:pt>
              </c:strCache>
            </c:strRef>
          </c:tx>
          <c:spPr>
            <a:ln w="19050">
              <a:solidFill>
                <a:srgbClr val="007DB7"/>
              </a:solidFill>
              <a:prstDash val="sysDot"/>
            </a:ln>
          </c:spPr>
          <c:marker>
            <c:symbol val="none"/>
          </c:marker>
          <c:cat>
            <c:strRef>
              <c:f>'Broadband Speed - ed by DA'!$B$2:$B$24</c:f>
              <c:strCache>
                <c:ptCount val="23"/>
                <c:pt idx="0">
                  <c:v>AFG</c:v>
                </c:pt>
                <c:pt idx="1">
                  <c:v>ARM</c:v>
                </c:pt>
                <c:pt idx="2">
                  <c:v>AZE</c:v>
                </c:pt>
                <c:pt idx="3">
                  <c:v>GEO</c:v>
                </c:pt>
                <c:pt idx="4">
                  <c:v>KAZ</c:v>
                </c:pt>
                <c:pt idx="5">
                  <c:v>KGZ</c:v>
                </c:pt>
                <c:pt idx="6">
                  <c:v>PAK</c:v>
                </c:pt>
                <c:pt idx="7">
                  <c:v>TAJ</c:v>
                </c:pt>
                <c:pt idx="8">
                  <c:v>BAN</c:v>
                </c:pt>
                <c:pt idx="9">
                  <c:v>IND</c:v>
                </c:pt>
                <c:pt idx="10">
                  <c:v>MLD</c:v>
                </c:pt>
                <c:pt idx="11">
                  <c:v>NEP</c:v>
                </c:pt>
                <c:pt idx="12">
                  <c:v>SRI</c:v>
                </c:pt>
                <c:pt idx="13">
                  <c:v>BRU</c:v>
                </c:pt>
                <c:pt idx="14">
                  <c:v>CAM</c:v>
                </c:pt>
                <c:pt idx="15">
                  <c:v>INO</c:v>
                </c:pt>
                <c:pt idx="16">
                  <c:v>LAO</c:v>
                </c:pt>
                <c:pt idx="17">
                  <c:v>MAL</c:v>
                </c:pt>
                <c:pt idx="18">
                  <c:v>MYA</c:v>
                </c:pt>
                <c:pt idx="19">
                  <c:v>PHI</c:v>
                </c:pt>
                <c:pt idx="20">
                  <c:v>SIN</c:v>
                </c:pt>
                <c:pt idx="21">
                  <c:v>THA</c:v>
                </c:pt>
                <c:pt idx="22">
                  <c:v>VIE</c:v>
                </c:pt>
              </c:strCache>
            </c:strRef>
          </c:cat>
          <c:val>
            <c:numRef>
              <c:f>'Broadband Speed - ed by DA'!$E$2:$E$24</c:f>
              <c:numCache>
                <c:formatCode>General</c:formatCode>
                <c:ptCount val="23"/>
                <c:pt idx="0">
                  <c:v>21.25</c:v>
                </c:pt>
                <c:pt idx="1">
                  <c:v>21.25</c:v>
                </c:pt>
                <c:pt idx="2">
                  <c:v>21.25</c:v>
                </c:pt>
                <c:pt idx="3">
                  <c:v>21.25</c:v>
                </c:pt>
                <c:pt idx="4">
                  <c:v>21.25</c:v>
                </c:pt>
                <c:pt idx="5">
                  <c:v>21.25</c:v>
                </c:pt>
                <c:pt idx="6">
                  <c:v>21.25</c:v>
                </c:pt>
                <c:pt idx="7">
                  <c:v>21.25</c:v>
                </c:pt>
                <c:pt idx="8">
                  <c:v>21.25</c:v>
                </c:pt>
                <c:pt idx="9">
                  <c:v>21.25</c:v>
                </c:pt>
                <c:pt idx="10">
                  <c:v>21.25</c:v>
                </c:pt>
                <c:pt idx="11">
                  <c:v>21.25</c:v>
                </c:pt>
                <c:pt idx="12">
                  <c:v>21.25</c:v>
                </c:pt>
                <c:pt idx="13">
                  <c:v>21.25</c:v>
                </c:pt>
                <c:pt idx="14">
                  <c:v>21.25</c:v>
                </c:pt>
                <c:pt idx="15">
                  <c:v>21.25</c:v>
                </c:pt>
                <c:pt idx="16">
                  <c:v>21.25</c:v>
                </c:pt>
                <c:pt idx="17">
                  <c:v>21.25</c:v>
                </c:pt>
                <c:pt idx="18">
                  <c:v>21.25</c:v>
                </c:pt>
                <c:pt idx="19">
                  <c:v>21.25</c:v>
                </c:pt>
                <c:pt idx="20">
                  <c:v>21.25</c:v>
                </c:pt>
                <c:pt idx="21">
                  <c:v>21.25</c:v>
                </c:pt>
                <c:pt idx="22">
                  <c:v>21.25</c:v>
                </c:pt>
              </c:numCache>
            </c:numRef>
          </c:val>
          <c:smooth val="0"/>
          <c:extLst>
            <c:ext xmlns:c16="http://schemas.microsoft.com/office/drawing/2014/chart" uri="{C3380CC4-5D6E-409C-BE32-E72D297353CC}">
              <c16:uniqueId val="{00000002-DD30-4E8F-B880-0EF6BCC0FA21}"/>
            </c:ext>
          </c:extLst>
        </c:ser>
        <c:ser>
          <c:idx val="3"/>
          <c:order val="3"/>
          <c:tx>
            <c:strRef>
              <c:f>'Broadband Speed - ed by DA'!$F$1</c:f>
              <c:strCache>
                <c:ptCount val="1"/>
                <c:pt idx="0">
                  <c:v>Fixed broadband global average (left)</c:v>
                </c:pt>
              </c:strCache>
            </c:strRef>
          </c:tx>
          <c:spPr>
            <a:ln w="19050">
              <a:solidFill>
                <a:srgbClr val="FFC000"/>
              </a:solidFill>
              <a:prstDash val="sysDot"/>
            </a:ln>
          </c:spPr>
          <c:marker>
            <c:symbol val="none"/>
          </c:marker>
          <c:cat>
            <c:strRef>
              <c:f>'Broadband Speed - ed by DA'!$B$2:$B$24</c:f>
              <c:strCache>
                <c:ptCount val="23"/>
                <c:pt idx="0">
                  <c:v>AFG</c:v>
                </c:pt>
                <c:pt idx="1">
                  <c:v>ARM</c:v>
                </c:pt>
                <c:pt idx="2">
                  <c:v>AZE</c:v>
                </c:pt>
                <c:pt idx="3">
                  <c:v>GEO</c:v>
                </c:pt>
                <c:pt idx="4">
                  <c:v>KAZ</c:v>
                </c:pt>
                <c:pt idx="5">
                  <c:v>KGZ</c:v>
                </c:pt>
                <c:pt idx="6">
                  <c:v>PAK</c:v>
                </c:pt>
                <c:pt idx="7">
                  <c:v>TAJ</c:v>
                </c:pt>
                <c:pt idx="8">
                  <c:v>BAN</c:v>
                </c:pt>
                <c:pt idx="9">
                  <c:v>IND</c:v>
                </c:pt>
                <c:pt idx="10">
                  <c:v>MLD</c:v>
                </c:pt>
                <c:pt idx="11">
                  <c:v>NEP</c:v>
                </c:pt>
                <c:pt idx="12">
                  <c:v>SRI</c:v>
                </c:pt>
                <c:pt idx="13">
                  <c:v>BRU</c:v>
                </c:pt>
                <c:pt idx="14">
                  <c:v>CAM</c:v>
                </c:pt>
                <c:pt idx="15">
                  <c:v>INO</c:v>
                </c:pt>
                <c:pt idx="16">
                  <c:v>LAO</c:v>
                </c:pt>
                <c:pt idx="17">
                  <c:v>MAL</c:v>
                </c:pt>
                <c:pt idx="18">
                  <c:v>MYA</c:v>
                </c:pt>
                <c:pt idx="19">
                  <c:v>PHI</c:v>
                </c:pt>
                <c:pt idx="20">
                  <c:v>SIN</c:v>
                </c:pt>
                <c:pt idx="21">
                  <c:v>THA</c:v>
                </c:pt>
                <c:pt idx="22">
                  <c:v>VIE</c:v>
                </c:pt>
              </c:strCache>
            </c:strRef>
          </c:cat>
          <c:val>
            <c:numRef>
              <c:f>'Broadband Speed - ed by DA'!$F$2:$F$24</c:f>
              <c:numCache>
                <c:formatCode>General</c:formatCode>
                <c:ptCount val="23"/>
                <c:pt idx="0">
                  <c:v>40.71</c:v>
                </c:pt>
                <c:pt idx="1">
                  <c:v>40.71</c:v>
                </c:pt>
                <c:pt idx="2">
                  <c:v>40.71</c:v>
                </c:pt>
                <c:pt idx="3">
                  <c:v>40.71</c:v>
                </c:pt>
                <c:pt idx="4">
                  <c:v>40.71</c:v>
                </c:pt>
                <c:pt idx="5">
                  <c:v>40.71</c:v>
                </c:pt>
                <c:pt idx="6">
                  <c:v>40.71</c:v>
                </c:pt>
                <c:pt idx="7">
                  <c:v>40.71</c:v>
                </c:pt>
                <c:pt idx="8">
                  <c:v>40.71</c:v>
                </c:pt>
                <c:pt idx="9">
                  <c:v>40.71</c:v>
                </c:pt>
                <c:pt idx="10">
                  <c:v>40.71</c:v>
                </c:pt>
                <c:pt idx="11">
                  <c:v>40.71</c:v>
                </c:pt>
                <c:pt idx="12">
                  <c:v>40.71</c:v>
                </c:pt>
                <c:pt idx="13">
                  <c:v>40.71</c:v>
                </c:pt>
                <c:pt idx="14">
                  <c:v>40.71</c:v>
                </c:pt>
                <c:pt idx="15">
                  <c:v>40.71</c:v>
                </c:pt>
                <c:pt idx="16">
                  <c:v>40.71</c:v>
                </c:pt>
                <c:pt idx="17">
                  <c:v>40.71</c:v>
                </c:pt>
                <c:pt idx="18">
                  <c:v>40.71</c:v>
                </c:pt>
                <c:pt idx="19">
                  <c:v>40.71</c:v>
                </c:pt>
                <c:pt idx="20">
                  <c:v>40.71</c:v>
                </c:pt>
                <c:pt idx="21">
                  <c:v>40.71</c:v>
                </c:pt>
                <c:pt idx="22">
                  <c:v>40.71</c:v>
                </c:pt>
              </c:numCache>
            </c:numRef>
          </c:val>
          <c:smooth val="0"/>
          <c:extLst>
            <c:ext xmlns:c16="http://schemas.microsoft.com/office/drawing/2014/chart" uri="{C3380CC4-5D6E-409C-BE32-E72D297353CC}">
              <c16:uniqueId val="{00000003-DD30-4E8F-B880-0EF6BCC0FA21}"/>
            </c:ext>
          </c:extLst>
        </c:ser>
        <c:dLbls>
          <c:showLegendKey val="0"/>
          <c:showVal val="0"/>
          <c:showCatName val="0"/>
          <c:showSerName val="0"/>
          <c:showPercent val="0"/>
          <c:showBubbleSize val="0"/>
        </c:dLbls>
        <c:marker val="1"/>
        <c:smooth val="0"/>
        <c:axId val="291103104"/>
        <c:axId val="291104640"/>
      </c:lineChart>
      <c:lineChart>
        <c:grouping val="standard"/>
        <c:varyColors val="0"/>
        <c:ser>
          <c:idx val="4"/>
          <c:order val="4"/>
          <c:tx>
            <c:strRef>
              <c:f>'Broadband Speed - ed by DA'!$G$1</c:f>
              <c:strCache>
                <c:ptCount val="1"/>
                <c:pt idx="0">
                  <c:v>SIN mobile broadband (right)</c:v>
                </c:pt>
              </c:strCache>
            </c:strRef>
          </c:tx>
          <c:spPr>
            <a:ln w="28575">
              <a:noFill/>
            </a:ln>
          </c:spPr>
          <c:marker>
            <c:symbol val="diamond"/>
            <c:size val="9"/>
            <c:spPr>
              <a:solidFill>
                <a:srgbClr val="0000FF"/>
              </a:solidFill>
              <a:ln>
                <a:noFill/>
              </a:ln>
            </c:spPr>
          </c:marker>
          <c:cat>
            <c:strRef>
              <c:f>'Broadband Speed - ed by DA'!$B$3:$B$24</c:f>
              <c:strCache>
                <c:ptCount val="22"/>
                <c:pt idx="0">
                  <c:v>ARM</c:v>
                </c:pt>
                <c:pt idx="1">
                  <c:v>AZE</c:v>
                </c:pt>
                <c:pt idx="2">
                  <c:v>GEO</c:v>
                </c:pt>
                <c:pt idx="3">
                  <c:v>KAZ</c:v>
                </c:pt>
                <c:pt idx="4">
                  <c:v>KGZ</c:v>
                </c:pt>
                <c:pt idx="5">
                  <c:v>PAK</c:v>
                </c:pt>
                <c:pt idx="6">
                  <c:v>TAJ</c:v>
                </c:pt>
                <c:pt idx="7">
                  <c:v>BAN</c:v>
                </c:pt>
                <c:pt idx="8">
                  <c:v>IND</c:v>
                </c:pt>
                <c:pt idx="9">
                  <c:v>MLD</c:v>
                </c:pt>
                <c:pt idx="10">
                  <c:v>NEP</c:v>
                </c:pt>
                <c:pt idx="11">
                  <c:v>SRI</c:v>
                </c:pt>
                <c:pt idx="12">
                  <c:v>BRU</c:v>
                </c:pt>
                <c:pt idx="13">
                  <c:v>CAM</c:v>
                </c:pt>
                <c:pt idx="14">
                  <c:v>INO</c:v>
                </c:pt>
                <c:pt idx="15">
                  <c:v>LAO</c:v>
                </c:pt>
                <c:pt idx="16">
                  <c:v>MAL</c:v>
                </c:pt>
                <c:pt idx="17">
                  <c:v>MYA</c:v>
                </c:pt>
                <c:pt idx="18">
                  <c:v>PHI</c:v>
                </c:pt>
                <c:pt idx="19">
                  <c:v>SIN</c:v>
                </c:pt>
                <c:pt idx="20">
                  <c:v>THA</c:v>
                </c:pt>
                <c:pt idx="21">
                  <c:v>VIE</c:v>
                </c:pt>
              </c:strCache>
            </c:strRef>
          </c:cat>
          <c:val>
            <c:numRef>
              <c:f>'Broadband Speed - ed by DA'!$G$2:$G$24</c:f>
              <c:numCache>
                <c:formatCode>General</c:formatCode>
                <c:ptCount val="23"/>
                <c:pt idx="20">
                  <c:v>54</c:v>
                </c:pt>
              </c:numCache>
            </c:numRef>
          </c:val>
          <c:smooth val="0"/>
          <c:extLst>
            <c:ext xmlns:c16="http://schemas.microsoft.com/office/drawing/2014/chart" uri="{C3380CC4-5D6E-409C-BE32-E72D297353CC}">
              <c16:uniqueId val="{00000004-DD30-4E8F-B880-0EF6BCC0FA21}"/>
            </c:ext>
          </c:extLst>
        </c:ser>
        <c:ser>
          <c:idx val="5"/>
          <c:order val="5"/>
          <c:tx>
            <c:strRef>
              <c:f>'Broadband Speed - ed by DA'!$H$1</c:f>
              <c:strCache>
                <c:ptCount val="1"/>
                <c:pt idx="0">
                  <c:v>SIN Fixed broadband (right)</c:v>
                </c:pt>
              </c:strCache>
            </c:strRef>
          </c:tx>
          <c:spPr>
            <a:ln w="28575">
              <a:noFill/>
            </a:ln>
          </c:spPr>
          <c:marker>
            <c:spPr>
              <a:solidFill>
                <a:srgbClr val="E9532B"/>
              </a:solidFill>
              <a:ln>
                <a:noFill/>
              </a:ln>
            </c:spPr>
          </c:marker>
          <c:cat>
            <c:strRef>
              <c:f>'Broadband Speed - ed by DA'!$B$3:$B$24</c:f>
              <c:strCache>
                <c:ptCount val="22"/>
                <c:pt idx="0">
                  <c:v>ARM</c:v>
                </c:pt>
                <c:pt idx="1">
                  <c:v>AZE</c:v>
                </c:pt>
                <c:pt idx="2">
                  <c:v>GEO</c:v>
                </c:pt>
                <c:pt idx="3">
                  <c:v>KAZ</c:v>
                </c:pt>
                <c:pt idx="4">
                  <c:v>KGZ</c:v>
                </c:pt>
                <c:pt idx="5">
                  <c:v>PAK</c:v>
                </c:pt>
                <c:pt idx="6">
                  <c:v>TAJ</c:v>
                </c:pt>
                <c:pt idx="7">
                  <c:v>BAN</c:v>
                </c:pt>
                <c:pt idx="8">
                  <c:v>IND</c:v>
                </c:pt>
                <c:pt idx="9">
                  <c:v>MLD</c:v>
                </c:pt>
                <c:pt idx="10">
                  <c:v>NEP</c:v>
                </c:pt>
                <c:pt idx="11">
                  <c:v>SRI</c:v>
                </c:pt>
                <c:pt idx="12">
                  <c:v>BRU</c:v>
                </c:pt>
                <c:pt idx="13">
                  <c:v>CAM</c:v>
                </c:pt>
                <c:pt idx="14">
                  <c:v>INO</c:v>
                </c:pt>
                <c:pt idx="15">
                  <c:v>LAO</c:v>
                </c:pt>
                <c:pt idx="16">
                  <c:v>MAL</c:v>
                </c:pt>
                <c:pt idx="17">
                  <c:v>MYA</c:v>
                </c:pt>
                <c:pt idx="18">
                  <c:v>PHI</c:v>
                </c:pt>
                <c:pt idx="19">
                  <c:v>SIN</c:v>
                </c:pt>
                <c:pt idx="20">
                  <c:v>THA</c:v>
                </c:pt>
                <c:pt idx="21">
                  <c:v>VIE</c:v>
                </c:pt>
              </c:strCache>
            </c:strRef>
          </c:cat>
          <c:val>
            <c:numRef>
              <c:f>'Broadband Speed - ed by DA'!$H$2:$H$23</c:f>
              <c:numCache>
                <c:formatCode>General</c:formatCode>
                <c:ptCount val="22"/>
                <c:pt idx="20">
                  <c:v>161.21</c:v>
                </c:pt>
              </c:numCache>
            </c:numRef>
          </c:val>
          <c:smooth val="0"/>
          <c:extLst>
            <c:ext xmlns:c16="http://schemas.microsoft.com/office/drawing/2014/chart" uri="{C3380CC4-5D6E-409C-BE32-E72D297353CC}">
              <c16:uniqueId val="{00000005-DD30-4E8F-B880-0EF6BCC0FA21}"/>
            </c:ext>
          </c:extLst>
        </c:ser>
        <c:dLbls>
          <c:showLegendKey val="0"/>
          <c:showVal val="0"/>
          <c:showCatName val="0"/>
          <c:showSerName val="0"/>
          <c:showPercent val="0"/>
          <c:showBubbleSize val="0"/>
        </c:dLbls>
        <c:marker val="1"/>
        <c:smooth val="0"/>
        <c:axId val="291157120"/>
        <c:axId val="291106176"/>
      </c:lineChart>
      <c:catAx>
        <c:axId val="291103104"/>
        <c:scaling>
          <c:orientation val="minMax"/>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zh-CN"/>
          </a:p>
        </c:txPr>
        <c:crossAx val="291104640"/>
        <c:crosses val="autoZero"/>
        <c:auto val="1"/>
        <c:lblAlgn val="ctr"/>
        <c:lblOffset val="100"/>
        <c:noMultiLvlLbl val="0"/>
      </c:catAx>
      <c:valAx>
        <c:axId val="291104640"/>
        <c:scaling>
          <c:orientation val="minMax"/>
          <c:max val="50"/>
          <c:min val="0"/>
        </c:scaling>
        <c:delete val="0"/>
        <c:axPos val="l"/>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zh-CN"/>
          </a:p>
        </c:txPr>
        <c:crossAx val="291103104"/>
        <c:crosses val="autoZero"/>
        <c:crossBetween val="between"/>
      </c:valAx>
      <c:valAx>
        <c:axId val="291106176"/>
        <c:scaling>
          <c:orientation val="minMax"/>
        </c:scaling>
        <c:delete val="0"/>
        <c:axPos val="r"/>
        <c:numFmt formatCode="General" sourceLinked="1"/>
        <c:majorTickMark val="in"/>
        <c:minorTickMark val="none"/>
        <c:tickLblPos val="nextTo"/>
        <c:spPr>
          <a:ln>
            <a:solidFill>
              <a:schemeClr val="tx1"/>
            </a:solidFill>
          </a:ln>
        </c:spPr>
        <c:crossAx val="291157120"/>
        <c:crosses val="max"/>
        <c:crossBetween val="between"/>
        <c:majorUnit val="40"/>
      </c:valAx>
      <c:catAx>
        <c:axId val="291157120"/>
        <c:scaling>
          <c:orientation val="minMax"/>
        </c:scaling>
        <c:delete val="1"/>
        <c:axPos val="b"/>
        <c:numFmt formatCode="General" sourceLinked="1"/>
        <c:majorTickMark val="out"/>
        <c:minorTickMark val="none"/>
        <c:tickLblPos val="nextTo"/>
        <c:crossAx val="291106176"/>
        <c:crosses val="autoZero"/>
        <c:auto val="1"/>
        <c:lblAlgn val="ctr"/>
        <c:lblOffset val="100"/>
        <c:noMultiLvlLbl val="0"/>
      </c:catAx>
      <c:spPr>
        <a:noFill/>
        <a:ln>
          <a:noFill/>
        </a:ln>
        <a:effectLst/>
      </c:spPr>
    </c:plotArea>
    <c:legend>
      <c:legendPos val="b"/>
      <c:layout>
        <c:manualLayout>
          <c:xMode val="edge"/>
          <c:yMode val="edge"/>
          <c:x val="3.7979057076579739E-2"/>
          <c:y val="0.73103051635187744"/>
          <c:w val="0.92190524261390405"/>
          <c:h val="0.23949270526887897"/>
        </c:manualLayout>
      </c:layout>
      <c:overlay val="0"/>
      <c:spPr>
        <a:ln>
          <a:solidFill>
            <a:schemeClr val="tx1"/>
          </a:solidFill>
        </a:ln>
      </c:spPr>
    </c:legend>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757779413690806E-2"/>
          <c:y val="0.21087971940327704"/>
          <c:w val="0.89979777498197178"/>
          <c:h val="0.47200640532078358"/>
        </c:manualLayout>
      </c:layout>
      <c:barChart>
        <c:barDir val="col"/>
        <c:grouping val="stacked"/>
        <c:varyColors val="0"/>
        <c:ser>
          <c:idx val="0"/>
          <c:order val="0"/>
          <c:tx>
            <c:strRef>
              <c:f>'Crd trans - fig by DA'!$C$1</c:f>
              <c:strCache>
                <c:ptCount val="1"/>
                <c:pt idx="0">
                  <c:v>Credit card transactions</c:v>
                </c:pt>
              </c:strCache>
            </c:strRef>
          </c:tx>
          <c:spPr>
            <a:solidFill>
              <a:srgbClr val="009FD6"/>
            </a:solidFill>
          </c:spPr>
          <c:invertIfNegative val="0"/>
          <c:cat>
            <c:strRef>
              <c:f>'Crd trans - fig by DA'!$B$2:$B$5</c:f>
              <c:strCache>
                <c:ptCount val="4"/>
                <c:pt idx="0">
                  <c:v>AUS</c:v>
                </c:pt>
                <c:pt idx="1">
                  <c:v>HKG</c:v>
                </c:pt>
                <c:pt idx="2">
                  <c:v>KOR</c:v>
                </c:pt>
                <c:pt idx="3">
                  <c:v>SIN</c:v>
                </c:pt>
              </c:strCache>
            </c:strRef>
          </c:cat>
          <c:val>
            <c:numRef>
              <c:f>'Crd trans - fig by DA'!$C$2:$C$5</c:f>
              <c:numCache>
                <c:formatCode>#,##0</c:formatCode>
                <c:ptCount val="4"/>
                <c:pt idx="0">
                  <c:v>8412.4</c:v>
                </c:pt>
                <c:pt idx="1">
                  <c:v>9986.7999999999993</c:v>
                </c:pt>
                <c:pt idx="2">
                  <c:v>10412.9</c:v>
                </c:pt>
                <c:pt idx="3">
                  <c:v>5737.2</c:v>
                </c:pt>
              </c:numCache>
            </c:numRef>
          </c:val>
          <c:extLst>
            <c:ext xmlns:c16="http://schemas.microsoft.com/office/drawing/2014/chart" uri="{C3380CC4-5D6E-409C-BE32-E72D297353CC}">
              <c16:uniqueId val="{00000000-DFFB-4D14-A57D-CE3CF0FBE0FD}"/>
            </c:ext>
          </c:extLst>
        </c:ser>
        <c:ser>
          <c:idx val="1"/>
          <c:order val="1"/>
          <c:tx>
            <c:strRef>
              <c:f>'Crd trans - fig by DA'!$D$1</c:f>
              <c:strCache>
                <c:ptCount val="1"/>
                <c:pt idx="0">
                  <c:v>Card payment transactions</c:v>
                </c:pt>
              </c:strCache>
            </c:strRef>
          </c:tx>
          <c:spPr>
            <a:solidFill>
              <a:srgbClr val="E9532B"/>
            </a:solidFill>
          </c:spPr>
          <c:invertIfNegative val="0"/>
          <c:cat>
            <c:strRef>
              <c:f>'Crd trans - fig by DA'!$B$2:$B$5</c:f>
              <c:strCache>
                <c:ptCount val="4"/>
                <c:pt idx="0">
                  <c:v>AUS</c:v>
                </c:pt>
                <c:pt idx="1">
                  <c:v>HKG</c:v>
                </c:pt>
                <c:pt idx="2">
                  <c:v>KOR</c:v>
                </c:pt>
                <c:pt idx="3">
                  <c:v>SIN</c:v>
                </c:pt>
              </c:strCache>
            </c:strRef>
          </c:cat>
          <c:val>
            <c:numRef>
              <c:f>'Crd trans - fig by DA'!$D$2:$D$5</c:f>
              <c:numCache>
                <c:formatCode>#,##0</c:formatCode>
                <c:ptCount val="4"/>
                <c:pt idx="0">
                  <c:v>17679.8</c:v>
                </c:pt>
                <c:pt idx="1">
                  <c:v>17031.5</c:v>
                </c:pt>
                <c:pt idx="2">
                  <c:v>13406.7</c:v>
                </c:pt>
                <c:pt idx="3">
                  <c:v>11312.2</c:v>
                </c:pt>
              </c:numCache>
            </c:numRef>
          </c:val>
          <c:extLst>
            <c:ext xmlns:c16="http://schemas.microsoft.com/office/drawing/2014/chart" uri="{C3380CC4-5D6E-409C-BE32-E72D297353CC}">
              <c16:uniqueId val="{00000001-DFFB-4D14-A57D-CE3CF0FBE0FD}"/>
            </c:ext>
          </c:extLst>
        </c:ser>
        <c:dLbls>
          <c:showLegendKey val="0"/>
          <c:showVal val="0"/>
          <c:showCatName val="0"/>
          <c:showSerName val="0"/>
          <c:showPercent val="0"/>
          <c:showBubbleSize val="0"/>
        </c:dLbls>
        <c:gapWidth val="150"/>
        <c:overlap val="100"/>
        <c:axId val="165084544"/>
        <c:axId val="165098624"/>
      </c:barChart>
      <c:catAx>
        <c:axId val="165084544"/>
        <c:scaling>
          <c:orientation val="minMax"/>
        </c:scaling>
        <c:delete val="0"/>
        <c:axPos val="b"/>
        <c:numFmt formatCode="General" sourceLinked="0"/>
        <c:majorTickMark val="in"/>
        <c:minorTickMark val="none"/>
        <c:tickLblPos val="nextTo"/>
        <c:spPr>
          <a:ln>
            <a:solidFill>
              <a:schemeClr val="tx1"/>
            </a:solidFill>
          </a:ln>
        </c:spPr>
        <c:txPr>
          <a:bodyPr/>
          <a:lstStyle/>
          <a:p>
            <a:pPr>
              <a:defRPr>
                <a:solidFill>
                  <a:sysClr val="windowText" lastClr="000000"/>
                </a:solidFill>
              </a:defRPr>
            </a:pPr>
            <a:endParaRPr lang="zh-CN"/>
          </a:p>
        </c:txPr>
        <c:crossAx val="165098624"/>
        <c:crosses val="autoZero"/>
        <c:auto val="1"/>
        <c:lblAlgn val="ctr"/>
        <c:lblOffset val="100"/>
        <c:noMultiLvlLbl val="0"/>
      </c:catAx>
      <c:valAx>
        <c:axId val="165098624"/>
        <c:scaling>
          <c:orientation val="minMax"/>
        </c:scaling>
        <c:delete val="0"/>
        <c:axPos val="l"/>
        <c:numFmt formatCode="#,##0" sourceLinked="1"/>
        <c:majorTickMark val="in"/>
        <c:minorTickMark val="none"/>
        <c:tickLblPos val="nextTo"/>
        <c:spPr>
          <a:ln>
            <a:solidFill>
              <a:schemeClr val="tx1"/>
            </a:solidFill>
          </a:ln>
        </c:spPr>
        <c:txPr>
          <a:bodyPr/>
          <a:lstStyle/>
          <a:p>
            <a:pPr>
              <a:defRPr>
                <a:solidFill>
                  <a:sysClr val="windowText" lastClr="000000"/>
                </a:solidFill>
              </a:defRPr>
            </a:pPr>
            <a:endParaRPr lang="zh-CN"/>
          </a:p>
        </c:txPr>
        <c:crossAx val="165084544"/>
        <c:crosses val="autoZero"/>
        <c:crossBetween val="between"/>
      </c:valAx>
    </c:plotArea>
    <c:legend>
      <c:legendPos val="b"/>
      <c:layout>
        <c:manualLayout>
          <c:xMode val="edge"/>
          <c:yMode val="edge"/>
          <c:x val="0.20705438884448865"/>
          <c:y val="0.88346534042752478"/>
          <c:w val="0.58589122231102275"/>
          <c:h val="0.10492930557491051"/>
        </c:manualLayout>
      </c:layout>
      <c:overlay val="0"/>
      <c:spPr>
        <a:ln>
          <a:solidFill>
            <a:schemeClr val="tx1"/>
          </a:solidFill>
        </a:ln>
      </c:spPr>
      <c:txPr>
        <a:bodyPr/>
        <a:lstStyle/>
        <a:p>
          <a:pPr>
            <a:defRPr sz="1400"/>
          </a:pPr>
          <a:endParaRPr lang="zh-CN"/>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88185922206271"/>
          <c:y val="0.12031857141573461"/>
          <c:w val="0.84863501265475316"/>
          <c:h val="0.78085843680881739"/>
        </c:manualLayout>
      </c:layout>
      <c:barChart>
        <c:barDir val="col"/>
        <c:grouping val="clustered"/>
        <c:varyColors val="0"/>
        <c:ser>
          <c:idx val="0"/>
          <c:order val="0"/>
          <c:tx>
            <c:strRef>
              <c:f>'Crd trans - fig by DA'!$C$1</c:f>
              <c:strCache>
                <c:ptCount val="1"/>
                <c:pt idx="0">
                  <c:v>Credit card transactions</c:v>
                </c:pt>
              </c:strCache>
            </c:strRef>
          </c:tx>
          <c:spPr>
            <a:solidFill>
              <a:srgbClr val="007DB7"/>
            </a:solidFill>
          </c:spPr>
          <c:invertIfNegative val="0"/>
          <c:cat>
            <c:strRef>
              <c:f>'Crd trans - fig by DA'!$B$2:$B$5</c:f>
              <c:strCache>
                <c:ptCount val="4"/>
                <c:pt idx="0">
                  <c:v>AUS</c:v>
                </c:pt>
                <c:pt idx="1">
                  <c:v>HKG</c:v>
                </c:pt>
                <c:pt idx="2">
                  <c:v>KOR</c:v>
                </c:pt>
                <c:pt idx="3">
                  <c:v>SIN</c:v>
                </c:pt>
              </c:strCache>
            </c:strRef>
          </c:cat>
          <c:val>
            <c:numRef>
              <c:f>'Crd trans - fig by DA'!$C$2:$C$5</c:f>
              <c:numCache>
                <c:formatCode>#,##0</c:formatCode>
                <c:ptCount val="4"/>
                <c:pt idx="0">
                  <c:v>8412.4</c:v>
                </c:pt>
                <c:pt idx="1">
                  <c:v>9986.7999999999993</c:v>
                </c:pt>
                <c:pt idx="2">
                  <c:v>10412.9</c:v>
                </c:pt>
                <c:pt idx="3">
                  <c:v>5737.2</c:v>
                </c:pt>
              </c:numCache>
            </c:numRef>
          </c:val>
          <c:extLst>
            <c:ext xmlns:c16="http://schemas.microsoft.com/office/drawing/2014/chart" uri="{C3380CC4-5D6E-409C-BE32-E72D297353CC}">
              <c16:uniqueId val="{00000000-1DB8-4AD1-9C65-3337404E8F9F}"/>
            </c:ext>
          </c:extLst>
        </c:ser>
        <c:ser>
          <c:idx val="1"/>
          <c:order val="1"/>
          <c:tx>
            <c:strRef>
              <c:f>'Crd trans - fig by DA'!$D$1</c:f>
              <c:strCache>
                <c:ptCount val="1"/>
                <c:pt idx="0">
                  <c:v>Card payment transactions</c:v>
                </c:pt>
              </c:strCache>
            </c:strRef>
          </c:tx>
          <c:spPr>
            <a:solidFill>
              <a:srgbClr val="E9532B"/>
            </a:solidFill>
          </c:spPr>
          <c:invertIfNegative val="0"/>
          <c:cat>
            <c:strRef>
              <c:f>'Crd trans - fig by DA'!$B$2:$B$5</c:f>
              <c:strCache>
                <c:ptCount val="4"/>
                <c:pt idx="0">
                  <c:v>AUS</c:v>
                </c:pt>
                <c:pt idx="1">
                  <c:v>HKG</c:v>
                </c:pt>
                <c:pt idx="2">
                  <c:v>KOR</c:v>
                </c:pt>
                <c:pt idx="3">
                  <c:v>SIN</c:v>
                </c:pt>
              </c:strCache>
            </c:strRef>
          </c:cat>
          <c:val>
            <c:numRef>
              <c:f>'Crd trans - fig by DA'!$D$2:$D$5</c:f>
              <c:numCache>
                <c:formatCode>#,##0</c:formatCode>
                <c:ptCount val="4"/>
                <c:pt idx="0">
                  <c:v>17679.8</c:v>
                </c:pt>
                <c:pt idx="1">
                  <c:v>17031.5</c:v>
                </c:pt>
                <c:pt idx="2">
                  <c:v>13406.7</c:v>
                </c:pt>
                <c:pt idx="3">
                  <c:v>11312.2</c:v>
                </c:pt>
              </c:numCache>
            </c:numRef>
          </c:val>
          <c:extLst>
            <c:ext xmlns:c16="http://schemas.microsoft.com/office/drawing/2014/chart" uri="{C3380CC4-5D6E-409C-BE32-E72D297353CC}">
              <c16:uniqueId val="{00000001-1DB8-4AD1-9C65-3337404E8F9F}"/>
            </c:ext>
          </c:extLst>
        </c:ser>
        <c:dLbls>
          <c:showLegendKey val="0"/>
          <c:showVal val="0"/>
          <c:showCatName val="0"/>
          <c:showSerName val="0"/>
          <c:showPercent val="0"/>
          <c:showBubbleSize val="0"/>
        </c:dLbls>
        <c:gapWidth val="150"/>
        <c:axId val="165120256"/>
        <c:axId val="165126144"/>
      </c:barChart>
      <c:catAx>
        <c:axId val="165120256"/>
        <c:scaling>
          <c:orientation val="minMax"/>
        </c:scaling>
        <c:delete val="0"/>
        <c:axPos val="b"/>
        <c:numFmt formatCode="General" sourceLinked="0"/>
        <c:majorTickMark val="in"/>
        <c:minorTickMark val="none"/>
        <c:tickLblPos val="nextTo"/>
        <c:spPr>
          <a:ln>
            <a:solidFill>
              <a:schemeClr val="tx1"/>
            </a:solidFill>
          </a:ln>
        </c:spPr>
        <c:txPr>
          <a:bodyPr/>
          <a:lstStyle/>
          <a:p>
            <a:pPr>
              <a:defRPr sz="1600">
                <a:solidFill>
                  <a:sysClr val="windowText" lastClr="000000"/>
                </a:solidFill>
              </a:defRPr>
            </a:pPr>
            <a:endParaRPr lang="zh-CN"/>
          </a:p>
        </c:txPr>
        <c:crossAx val="165126144"/>
        <c:crosses val="autoZero"/>
        <c:auto val="1"/>
        <c:lblAlgn val="ctr"/>
        <c:lblOffset val="100"/>
        <c:noMultiLvlLbl val="0"/>
      </c:catAx>
      <c:valAx>
        <c:axId val="165126144"/>
        <c:scaling>
          <c:orientation val="minMax"/>
        </c:scaling>
        <c:delete val="0"/>
        <c:axPos val="l"/>
        <c:numFmt formatCode="#,##0" sourceLinked="1"/>
        <c:majorTickMark val="in"/>
        <c:minorTickMark val="none"/>
        <c:tickLblPos val="nextTo"/>
        <c:spPr>
          <a:ln>
            <a:solidFill>
              <a:schemeClr val="tx1"/>
            </a:solidFill>
          </a:ln>
        </c:spPr>
        <c:txPr>
          <a:bodyPr/>
          <a:lstStyle/>
          <a:p>
            <a:pPr>
              <a:defRPr sz="1600">
                <a:solidFill>
                  <a:sysClr val="windowText" lastClr="000000"/>
                </a:solidFill>
              </a:defRPr>
            </a:pPr>
            <a:endParaRPr lang="zh-CN"/>
          </a:p>
        </c:txPr>
        <c:crossAx val="165120256"/>
        <c:crosses val="autoZero"/>
        <c:crossBetween val="between"/>
        <c:majorUnit val="4000"/>
      </c:valAx>
    </c:plotArea>
    <c:plotVisOnly val="1"/>
    <c:dispBlanksAs val="gap"/>
    <c:showDLblsOverMax val="0"/>
  </c:chart>
  <c:spPr>
    <a:solidFill>
      <a:schemeClr val="bg1"/>
    </a:solidFill>
    <a:ln>
      <a:noFill/>
    </a:ln>
  </c:sp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962620955198977E-2"/>
          <c:y val="0.10399355924185791"/>
          <c:w val="0.89159286823643713"/>
          <c:h val="0.77746192473680542"/>
        </c:manualLayout>
      </c:layout>
      <c:barChart>
        <c:barDir val="col"/>
        <c:grouping val="clustered"/>
        <c:varyColors val="0"/>
        <c:ser>
          <c:idx val="0"/>
          <c:order val="0"/>
          <c:tx>
            <c:strRef>
              <c:f>'Crd trans - fig by DA'!$C$1</c:f>
              <c:strCache>
                <c:ptCount val="1"/>
                <c:pt idx="0">
                  <c:v>Credit card transactions</c:v>
                </c:pt>
              </c:strCache>
            </c:strRef>
          </c:tx>
          <c:spPr>
            <a:solidFill>
              <a:srgbClr val="007DB7"/>
            </a:solidFill>
          </c:spPr>
          <c:invertIfNegative val="0"/>
          <c:cat>
            <c:strRef>
              <c:f>'Crd trans - fig by DA'!$B$8:$B$11</c:f>
              <c:strCache>
                <c:ptCount val="4"/>
                <c:pt idx="0">
                  <c:v>PHI</c:v>
                </c:pt>
                <c:pt idx="1">
                  <c:v>INO</c:v>
                </c:pt>
                <c:pt idx="2">
                  <c:v>VIE</c:v>
                </c:pt>
                <c:pt idx="3">
                  <c:v>IND</c:v>
                </c:pt>
              </c:strCache>
            </c:strRef>
          </c:cat>
          <c:val>
            <c:numRef>
              <c:f>'Crd trans - fig by DA'!$C$8:$C$11</c:f>
              <c:numCache>
                <c:formatCode>#,##0</c:formatCode>
                <c:ptCount val="4"/>
                <c:pt idx="0">
                  <c:v>167.4</c:v>
                </c:pt>
                <c:pt idx="1">
                  <c:v>78.099999999999994</c:v>
                </c:pt>
                <c:pt idx="2">
                  <c:v>40.4</c:v>
                </c:pt>
                <c:pt idx="3">
                  <c:v>33.5</c:v>
                </c:pt>
              </c:numCache>
            </c:numRef>
          </c:val>
          <c:extLst>
            <c:ext xmlns:c16="http://schemas.microsoft.com/office/drawing/2014/chart" uri="{C3380CC4-5D6E-409C-BE32-E72D297353CC}">
              <c16:uniqueId val="{00000000-84C7-4D6C-AC29-1E6A896A5B3A}"/>
            </c:ext>
          </c:extLst>
        </c:ser>
        <c:ser>
          <c:idx val="1"/>
          <c:order val="1"/>
          <c:tx>
            <c:strRef>
              <c:f>'Crd trans - fig by DA'!$D$1</c:f>
              <c:strCache>
                <c:ptCount val="1"/>
                <c:pt idx="0">
                  <c:v>Card payment transactions</c:v>
                </c:pt>
              </c:strCache>
            </c:strRef>
          </c:tx>
          <c:spPr>
            <a:solidFill>
              <a:srgbClr val="E9532B"/>
            </a:solidFill>
          </c:spPr>
          <c:invertIfNegative val="0"/>
          <c:cat>
            <c:strRef>
              <c:f>'Crd trans - fig by DA'!$B$8:$B$11</c:f>
              <c:strCache>
                <c:ptCount val="4"/>
                <c:pt idx="0">
                  <c:v>PHI</c:v>
                </c:pt>
                <c:pt idx="1">
                  <c:v>INO</c:v>
                </c:pt>
                <c:pt idx="2">
                  <c:v>VIE</c:v>
                </c:pt>
                <c:pt idx="3">
                  <c:v>IND</c:v>
                </c:pt>
              </c:strCache>
            </c:strRef>
          </c:cat>
          <c:val>
            <c:numRef>
              <c:f>'Crd trans - fig by DA'!$D$8:$D$11</c:f>
              <c:numCache>
                <c:formatCode>#,##0</c:formatCode>
                <c:ptCount val="4"/>
                <c:pt idx="0">
                  <c:v>399.2</c:v>
                </c:pt>
                <c:pt idx="1">
                  <c:v>154.69999999999999</c:v>
                </c:pt>
                <c:pt idx="2">
                  <c:v>137.5</c:v>
                </c:pt>
                <c:pt idx="3">
                  <c:v>73.7</c:v>
                </c:pt>
              </c:numCache>
            </c:numRef>
          </c:val>
          <c:extLst>
            <c:ext xmlns:c16="http://schemas.microsoft.com/office/drawing/2014/chart" uri="{C3380CC4-5D6E-409C-BE32-E72D297353CC}">
              <c16:uniqueId val="{00000001-84C7-4D6C-AC29-1E6A896A5B3A}"/>
            </c:ext>
          </c:extLst>
        </c:ser>
        <c:dLbls>
          <c:showLegendKey val="0"/>
          <c:showVal val="0"/>
          <c:showCatName val="0"/>
          <c:showSerName val="0"/>
          <c:showPercent val="0"/>
          <c:showBubbleSize val="0"/>
        </c:dLbls>
        <c:gapWidth val="150"/>
        <c:axId val="252777600"/>
        <c:axId val="252779136"/>
      </c:barChart>
      <c:catAx>
        <c:axId val="252777600"/>
        <c:scaling>
          <c:orientation val="minMax"/>
        </c:scaling>
        <c:delete val="0"/>
        <c:axPos val="b"/>
        <c:numFmt formatCode="General" sourceLinked="0"/>
        <c:majorTickMark val="in"/>
        <c:minorTickMark val="none"/>
        <c:tickLblPos val="nextTo"/>
        <c:spPr>
          <a:ln>
            <a:solidFill>
              <a:schemeClr val="tx1"/>
            </a:solidFill>
          </a:ln>
        </c:spPr>
        <c:txPr>
          <a:bodyPr/>
          <a:lstStyle/>
          <a:p>
            <a:pPr>
              <a:defRPr sz="1600"/>
            </a:pPr>
            <a:endParaRPr lang="zh-CN"/>
          </a:p>
        </c:txPr>
        <c:crossAx val="252779136"/>
        <c:crosses val="autoZero"/>
        <c:auto val="1"/>
        <c:lblAlgn val="ctr"/>
        <c:lblOffset val="100"/>
        <c:noMultiLvlLbl val="0"/>
      </c:catAx>
      <c:valAx>
        <c:axId val="252779136"/>
        <c:scaling>
          <c:orientation val="minMax"/>
          <c:max val="500"/>
          <c:min val="0"/>
        </c:scaling>
        <c:delete val="0"/>
        <c:axPos val="l"/>
        <c:numFmt formatCode="#,##0" sourceLinked="1"/>
        <c:majorTickMark val="in"/>
        <c:minorTickMark val="none"/>
        <c:tickLblPos val="nextTo"/>
        <c:spPr>
          <a:ln>
            <a:solidFill>
              <a:schemeClr val="tx1"/>
            </a:solidFill>
          </a:ln>
        </c:spPr>
        <c:txPr>
          <a:bodyPr/>
          <a:lstStyle/>
          <a:p>
            <a:pPr>
              <a:defRPr sz="1600"/>
            </a:pPr>
            <a:endParaRPr lang="zh-CN"/>
          </a:p>
        </c:txPr>
        <c:crossAx val="252777600"/>
        <c:crosses val="autoZero"/>
        <c:crossBetween val="between"/>
        <c:majorUnit val="100"/>
      </c:valAx>
    </c:plotArea>
    <c:plotVisOnly val="1"/>
    <c:dispBlanksAs val="gap"/>
    <c:showDLblsOverMax val="0"/>
  </c:chart>
  <c:spPr>
    <a:solidFill>
      <a:schemeClr val="bg1"/>
    </a:solidFill>
    <a:ln>
      <a:noFill/>
    </a:ln>
  </c:sp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78841456157728"/>
          <c:y val="0.10042301507599607"/>
          <c:w val="0.74663358837139404"/>
          <c:h val="0.79433683800407395"/>
        </c:manualLayout>
      </c:layout>
      <c:barChart>
        <c:barDir val="bar"/>
        <c:grouping val="clustered"/>
        <c:varyColors val="0"/>
        <c:ser>
          <c:idx val="0"/>
          <c:order val="0"/>
          <c:tx>
            <c:strRef>
              <c:f>'Access - fig by DA'!$AN$2</c:f>
              <c:strCache>
                <c:ptCount val="1"/>
                <c:pt idx="0">
                  <c:v>% of population having mail delivered at home (2015)</c:v>
                </c:pt>
              </c:strCache>
            </c:strRef>
          </c:tx>
          <c:spPr>
            <a:solidFill>
              <a:srgbClr val="F2E600"/>
            </a:solidFill>
          </c:spPr>
          <c:invertIfNegative val="0"/>
          <c:cat>
            <c:strRef>
              <c:f>'Access - fig by DA'!$AF$2:$AF$10</c:f>
              <c:strCache>
                <c:ptCount val="9"/>
                <c:pt idx="0">
                  <c:v>Tonga</c:v>
                </c:pt>
                <c:pt idx="1">
                  <c:v>Mongolia</c:v>
                </c:pt>
                <c:pt idx="2">
                  <c:v>Lao PDR</c:v>
                </c:pt>
                <c:pt idx="3">
                  <c:v>Philippines</c:v>
                </c:pt>
                <c:pt idx="4">
                  <c:v>Maldives</c:v>
                </c:pt>
                <c:pt idx="5">
                  <c:v>Malaysia</c:v>
                </c:pt>
                <c:pt idx="6">
                  <c:v>Sri Lanka</c:v>
                </c:pt>
                <c:pt idx="7">
                  <c:v>Uzbekistan</c:v>
                </c:pt>
                <c:pt idx="8">
                  <c:v>Japan</c:v>
                </c:pt>
              </c:strCache>
            </c:strRef>
          </c:cat>
          <c:val>
            <c:numRef>
              <c:f>'Access - fig by DA'!$AN$3:$AN$11</c:f>
              <c:numCache>
                <c:formatCode>General</c:formatCode>
                <c:ptCount val="9"/>
                <c:pt idx="0">
                  <c:v>2</c:v>
                </c:pt>
                <c:pt idx="1">
                  <c:v>50</c:v>
                </c:pt>
                <c:pt idx="2">
                  <c:v>70</c:v>
                </c:pt>
                <c:pt idx="3">
                  <c:v>85</c:v>
                </c:pt>
                <c:pt idx="4">
                  <c:v>92</c:v>
                </c:pt>
                <c:pt idx="5">
                  <c:v>95</c:v>
                </c:pt>
                <c:pt idx="6">
                  <c:v>98</c:v>
                </c:pt>
                <c:pt idx="7">
                  <c:v>100</c:v>
                </c:pt>
                <c:pt idx="8">
                  <c:v>100</c:v>
                </c:pt>
              </c:numCache>
            </c:numRef>
          </c:val>
          <c:extLst>
            <c:ext xmlns:c16="http://schemas.microsoft.com/office/drawing/2014/chart" uri="{C3380CC4-5D6E-409C-BE32-E72D297353CC}">
              <c16:uniqueId val="{00000000-BCB3-4DB0-AE00-0513188989FB}"/>
            </c:ext>
          </c:extLst>
        </c:ser>
        <c:dLbls>
          <c:showLegendKey val="0"/>
          <c:showVal val="0"/>
          <c:showCatName val="0"/>
          <c:showSerName val="0"/>
          <c:showPercent val="0"/>
          <c:showBubbleSize val="0"/>
        </c:dLbls>
        <c:gapWidth val="100"/>
        <c:axId val="164759424"/>
        <c:axId val="164760960"/>
      </c:barChart>
      <c:catAx>
        <c:axId val="164759424"/>
        <c:scaling>
          <c:orientation val="minMax"/>
        </c:scaling>
        <c:delete val="0"/>
        <c:axPos val="l"/>
        <c:numFmt formatCode="General" sourceLinked="0"/>
        <c:majorTickMark val="in"/>
        <c:minorTickMark val="none"/>
        <c:tickLblPos val="nextTo"/>
        <c:spPr>
          <a:ln>
            <a:solidFill>
              <a:schemeClr val="tx1"/>
            </a:solidFill>
          </a:ln>
        </c:spPr>
        <c:txPr>
          <a:bodyPr/>
          <a:lstStyle/>
          <a:p>
            <a:pPr>
              <a:defRPr sz="1600"/>
            </a:pPr>
            <a:endParaRPr lang="zh-CN"/>
          </a:p>
        </c:txPr>
        <c:crossAx val="164760960"/>
        <c:crosses val="autoZero"/>
        <c:auto val="1"/>
        <c:lblAlgn val="ctr"/>
        <c:lblOffset val="100"/>
        <c:noMultiLvlLbl val="0"/>
      </c:catAx>
      <c:valAx>
        <c:axId val="164760960"/>
        <c:scaling>
          <c:orientation val="minMax"/>
          <c:max val="100"/>
        </c:scaling>
        <c:delete val="0"/>
        <c:axPos val="b"/>
        <c:numFmt formatCode="General" sourceLinked="1"/>
        <c:majorTickMark val="in"/>
        <c:minorTickMark val="none"/>
        <c:tickLblPos val="nextTo"/>
        <c:spPr>
          <a:ln>
            <a:solidFill>
              <a:schemeClr val="tx1"/>
            </a:solidFill>
          </a:ln>
        </c:spPr>
        <c:txPr>
          <a:bodyPr/>
          <a:lstStyle/>
          <a:p>
            <a:pPr>
              <a:defRPr sz="1600">
                <a:solidFill>
                  <a:sysClr val="windowText" lastClr="000000"/>
                </a:solidFill>
              </a:defRPr>
            </a:pPr>
            <a:endParaRPr lang="zh-CN"/>
          </a:p>
        </c:txPr>
        <c:crossAx val="164759424"/>
        <c:crosses val="autoZero"/>
        <c:crossBetween val="between"/>
      </c:valAx>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50800">
              <a:solidFill>
                <a:srgbClr val="009FD6"/>
              </a:solidFill>
            </a:ln>
          </c:spPr>
          <c:marker>
            <c:symbol val="none"/>
          </c:marker>
          <c:dPt>
            <c:idx val="0"/>
            <c:marker>
              <c:symbol val="circle"/>
              <c:size val="10"/>
              <c:spPr>
                <a:solidFill>
                  <a:srgbClr val="E9532B"/>
                </a:solidFill>
                <a:ln>
                  <a:solidFill>
                    <a:schemeClr val="tx1"/>
                  </a:solidFill>
                </a:ln>
              </c:spPr>
            </c:marker>
            <c:bubble3D val="0"/>
            <c:extLst>
              <c:ext xmlns:c16="http://schemas.microsoft.com/office/drawing/2014/chart" uri="{C3380CC4-5D6E-409C-BE32-E72D297353CC}">
                <c16:uniqueId val="{00000000-0681-4331-B089-2030EE9312E2}"/>
              </c:ext>
            </c:extLst>
          </c:dPt>
          <c:dPt>
            <c:idx val="5"/>
            <c:marker>
              <c:symbol val="circle"/>
              <c:size val="5"/>
              <c:spPr>
                <a:solidFill>
                  <a:srgbClr val="F2EF00"/>
                </a:solidFill>
                <a:ln>
                  <a:solidFill>
                    <a:srgbClr val="F2EF00"/>
                  </a:solidFill>
                </a:ln>
              </c:spPr>
            </c:marker>
            <c:bubble3D val="0"/>
            <c:extLst>
              <c:ext xmlns:c16="http://schemas.microsoft.com/office/drawing/2014/chart" uri="{C3380CC4-5D6E-409C-BE32-E72D297353CC}">
                <c16:uniqueId val="{00000001-0681-4331-B089-2030EE9312E2}"/>
              </c:ext>
            </c:extLst>
          </c:dPt>
          <c:dLbls>
            <c:dLbl>
              <c:idx val="0"/>
              <c:layout>
                <c:manualLayout>
                  <c:x val="2.5601638504864313E-2"/>
                  <c:y val="-1.73611111111111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81-4331-B089-2030EE9312E2}"/>
                </c:ext>
              </c:extLst>
            </c:dLbl>
            <c:dLbl>
              <c:idx val="5"/>
              <c:layout>
                <c:manualLayout>
                  <c:x val="0"/>
                  <c:y val="-5.7870370370370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81-4331-B089-2030EE9312E2}"/>
                </c:ext>
              </c:extLst>
            </c:dLbl>
            <c:dLbl>
              <c:idx val="7"/>
              <c:layout>
                <c:manualLayout>
                  <c:x val="-3.840245775729647E-2"/>
                  <c:y val="-8.680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81-4331-B089-2030EE9312E2}"/>
                </c:ext>
              </c:extLst>
            </c:dLbl>
            <c:spPr>
              <a:noFill/>
              <a:ln>
                <a:noFill/>
              </a:ln>
              <a:effectLst/>
            </c:spPr>
            <c:txPr>
              <a:bodyPr/>
              <a:lstStyle/>
              <a:p>
                <a:pPr>
                  <a:defRPr b="1"/>
                </a:pPr>
                <a:endParaRPr lang="zh-CN"/>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2004</c:v>
                </c:pt>
                <c:pt idx="1">
                  <c:v>2006</c:v>
                </c:pt>
                <c:pt idx="2">
                  <c:v>2008</c:v>
                </c:pt>
                <c:pt idx="3">
                  <c:v>2010</c:v>
                </c:pt>
                <c:pt idx="4">
                  <c:v>2012</c:v>
                </c:pt>
                <c:pt idx="5">
                  <c:v>2014</c:v>
                </c:pt>
                <c:pt idx="6">
                  <c:v>2016E</c:v>
                </c:pt>
                <c:pt idx="7">
                  <c:v>2018E</c:v>
                </c:pt>
                <c:pt idx="8">
                  <c:v>2020E</c:v>
                </c:pt>
              </c:strCache>
            </c:strRef>
          </c:cat>
          <c:val>
            <c:numRef>
              <c:f>Sheet1!$B$2:$B$10</c:f>
              <c:numCache>
                <c:formatCode>General</c:formatCode>
                <c:ptCount val="9"/>
                <c:pt idx="0">
                  <c:v>1.3</c:v>
                </c:pt>
                <c:pt idx="1">
                  <c:v>1.1000000000000001</c:v>
                </c:pt>
                <c:pt idx="2">
                  <c:v>0.95</c:v>
                </c:pt>
                <c:pt idx="3">
                  <c:v>0.82</c:v>
                </c:pt>
                <c:pt idx="4">
                  <c:v>0.7</c:v>
                </c:pt>
                <c:pt idx="5">
                  <c:v>0.6</c:v>
                </c:pt>
              </c:numCache>
            </c:numRef>
          </c:val>
          <c:smooth val="0"/>
          <c:extLst>
            <c:ext xmlns:c16="http://schemas.microsoft.com/office/drawing/2014/chart" uri="{C3380CC4-5D6E-409C-BE32-E72D297353CC}">
              <c16:uniqueId val="{00000003-0681-4331-B089-2030EE9312E2}"/>
            </c:ext>
          </c:extLst>
        </c:ser>
        <c:ser>
          <c:idx val="1"/>
          <c:order val="1"/>
          <c:spPr>
            <a:ln w="31750">
              <a:solidFill>
                <a:schemeClr val="bg1">
                  <a:lumMod val="50000"/>
                </a:schemeClr>
              </a:solidFill>
              <a:prstDash val="sysDot"/>
            </a:ln>
          </c:spPr>
          <c:marker>
            <c:symbol val="none"/>
          </c:marker>
          <c:dPt>
            <c:idx val="0"/>
            <c:marker>
              <c:symbol val="circle"/>
              <c:size val="5"/>
              <c:spPr>
                <a:solidFill>
                  <a:srgbClr val="FDB515"/>
                </a:solidFill>
              </c:spPr>
            </c:marker>
            <c:bubble3D val="0"/>
            <c:extLst>
              <c:ext xmlns:c16="http://schemas.microsoft.com/office/drawing/2014/chart" uri="{C3380CC4-5D6E-409C-BE32-E72D297353CC}">
                <c16:uniqueId val="{00000004-0681-4331-B089-2030EE9312E2}"/>
              </c:ext>
            </c:extLst>
          </c:dPt>
          <c:dPt>
            <c:idx val="5"/>
            <c:marker>
              <c:symbol val="circle"/>
              <c:size val="10"/>
              <c:spPr>
                <a:solidFill>
                  <a:srgbClr val="FDB515"/>
                </a:solidFill>
                <a:ln>
                  <a:solidFill>
                    <a:schemeClr val="tx1"/>
                  </a:solidFill>
                </a:ln>
              </c:spPr>
            </c:marker>
            <c:bubble3D val="0"/>
            <c:extLst>
              <c:ext xmlns:c16="http://schemas.microsoft.com/office/drawing/2014/chart" uri="{C3380CC4-5D6E-409C-BE32-E72D297353CC}">
                <c16:uniqueId val="{00000005-0681-4331-B089-2030EE9312E2}"/>
              </c:ext>
            </c:extLst>
          </c:dPt>
          <c:dPt>
            <c:idx val="7"/>
            <c:marker>
              <c:symbol val="circle"/>
              <c:size val="10"/>
              <c:spPr>
                <a:solidFill>
                  <a:srgbClr val="F2E600"/>
                </a:solidFill>
                <a:ln>
                  <a:solidFill>
                    <a:schemeClr val="tx1"/>
                  </a:solidFill>
                </a:ln>
              </c:spPr>
            </c:marker>
            <c:bubble3D val="0"/>
            <c:extLst>
              <c:ext xmlns:c16="http://schemas.microsoft.com/office/drawing/2014/chart" uri="{C3380CC4-5D6E-409C-BE32-E72D297353CC}">
                <c16:uniqueId val="{00000006-0681-4331-B089-2030EE9312E2}"/>
              </c:ext>
            </c:extLst>
          </c:dPt>
          <c:dPt>
            <c:idx val="8"/>
            <c:marker>
              <c:symbol val="circle"/>
              <c:size val="10"/>
              <c:spPr>
                <a:solidFill>
                  <a:srgbClr val="8DC63F"/>
                </a:solidFill>
                <a:ln>
                  <a:solidFill>
                    <a:schemeClr val="tx1"/>
                  </a:solidFill>
                </a:ln>
              </c:spPr>
            </c:marker>
            <c:bubble3D val="0"/>
            <c:extLst>
              <c:ext xmlns:c16="http://schemas.microsoft.com/office/drawing/2014/chart" uri="{C3380CC4-5D6E-409C-BE32-E72D297353CC}">
                <c16:uniqueId val="{00000007-0681-4331-B089-2030EE9312E2}"/>
              </c:ext>
            </c:extLst>
          </c:dPt>
          <c:dLbls>
            <c:dLbl>
              <c:idx val="8"/>
              <c:layout>
                <c:manualLayout>
                  <c:x val="-3.6748033552408903E-2"/>
                  <c:y val="-0.11048920029765535"/>
                </c:manualLayout>
              </c:layout>
              <c:tx>
                <c:rich>
                  <a:bodyPr/>
                  <a:lstStyle/>
                  <a:p>
                    <a:r>
                      <a:rPr lang="en-US" dirty="0"/>
                      <a:t>0.4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681-4331-B089-2030EE9312E2}"/>
                </c:ext>
              </c:extLst>
            </c:dLbl>
            <c:spPr>
              <a:noFill/>
              <a:ln>
                <a:noFill/>
              </a:ln>
              <a:effectLst/>
            </c:spPr>
            <c:txPr>
              <a:bodyPr/>
              <a:lstStyle/>
              <a:p>
                <a:pPr>
                  <a:defRPr b="1"/>
                </a:pPr>
                <a:endParaRPr lang="zh-CN"/>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2004</c:v>
                </c:pt>
                <c:pt idx="1">
                  <c:v>2006</c:v>
                </c:pt>
                <c:pt idx="2">
                  <c:v>2008</c:v>
                </c:pt>
                <c:pt idx="3">
                  <c:v>2010</c:v>
                </c:pt>
                <c:pt idx="4">
                  <c:v>2012</c:v>
                </c:pt>
                <c:pt idx="5">
                  <c:v>2014</c:v>
                </c:pt>
                <c:pt idx="6">
                  <c:v>2016E</c:v>
                </c:pt>
                <c:pt idx="7">
                  <c:v>2018E</c:v>
                </c:pt>
                <c:pt idx="8">
                  <c:v>2020E</c:v>
                </c:pt>
              </c:strCache>
            </c:strRef>
          </c:cat>
          <c:val>
            <c:numRef>
              <c:f>Sheet1!$C$2:$C$10</c:f>
              <c:numCache>
                <c:formatCode>General</c:formatCode>
                <c:ptCount val="9"/>
                <c:pt idx="5">
                  <c:v>0.6</c:v>
                </c:pt>
                <c:pt idx="6">
                  <c:v>0.51</c:v>
                </c:pt>
                <c:pt idx="7">
                  <c:v>0.44</c:v>
                </c:pt>
                <c:pt idx="8">
                  <c:v>0.38</c:v>
                </c:pt>
              </c:numCache>
            </c:numRef>
          </c:val>
          <c:smooth val="0"/>
          <c:extLst>
            <c:ext xmlns:c16="http://schemas.microsoft.com/office/drawing/2014/chart" uri="{C3380CC4-5D6E-409C-BE32-E72D297353CC}">
              <c16:uniqueId val="{00000008-0681-4331-B089-2030EE9312E2}"/>
            </c:ext>
          </c:extLst>
        </c:ser>
        <c:dLbls>
          <c:showLegendKey val="0"/>
          <c:showVal val="0"/>
          <c:showCatName val="0"/>
          <c:showSerName val="0"/>
          <c:showPercent val="0"/>
          <c:showBubbleSize val="0"/>
        </c:dLbls>
        <c:smooth val="0"/>
        <c:axId val="147963904"/>
        <c:axId val="147965440"/>
      </c:lineChart>
      <c:catAx>
        <c:axId val="147963904"/>
        <c:scaling>
          <c:orientation val="minMax"/>
        </c:scaling>
        <c:delete val="0"/>
        <c:axPos val="b"/>
        <c:numFmt formatCode="General" sourceLinked="0"/>
        <c:majorTickMark val="in"/>
        <c:minorTickMark val="none"/>
        <c:tickLblPos val="nextTo"/>
        <c:spPr>
          <a:ln>
            <a:solidFill>
              <a:schemeClr val="tx1"/>
            </a:solidFill>
          </a:ln>
        </c:spPr>
        <c:crossAx val="147965440"/>
        <c:crosses val="autoZero"/>
        <c:auto val="1"/>
        <c:lblAlgn val="ctr"/>
        <c:lblOffset val="100"/>
        <c:noMultiLvlLbl val="0"/>
      </c:catAx>
      <c:valAx>
        <c:axId val="147965440"/>
        <c:scaling>
          <c:orientation val="minMax"/>
        </c:scaling>
        <c:delete val="0"/>
        <c:axPos val="l"/>
        <c:numFmt formatCode="#,##0.0" sourceLinked="0"/>
        <c:majorTickMark val="in"/>
        <c:minorTickMark val="none"/>
        <c:tickLblPos val="nextTo"/>
        <c:spPr>
          <a:ln>
            <a:solidFill>
              <a:schemeClr val="tx1"/>
            </a:solidFill>
          </a:ln>
        </c:spPr>
        <c:crossAx val="147963904"/>
        <c:crosses val="autoZero"/>
        <c:crossBetween val="between"/>
      </c:valAx>
    </c:plotArea>
    <c:plotVisOnly val="1"/>
    <c:dispBlanksAs val="gap"/>
    <c:showDLblsOverMax val="0"/>
  </c:chart>
  <c:spPr>
    <a:ln>
      <a:noFill/>
    </a:ln>
  </c:spPr>
  <c:txPr>
    <a:bodyPr/>
    <a:lstStyle/>
    <a:p>
      <a:pPr>
        <a:defRPr sz="14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4F5558-250F-4DEE-A357-A16026B8871A}" type="doc">
      <dgm:prSet loTypeId="urn:microsoft.com/office/officeart/2005/8/layout/process1" loCatId="process" qsTypeId="urn:microsoft.com/office/officeart/2005/8/quickstyle/simple1" qsCatId="simple" csTypeId="urn:microsoft.com/office/officeart/2005/8/colors/accent1_2" csCatId="accent1" phldr="1"/>
      <dgm:spPr/>
    </dgm:pt>
    <dgm:pt modelId="{B3D13633-C8E4-4FBE-9B68-7E7B8B696ADB}">
      <dgm:prSet phldrT="[Text]" custT="1"/>
      <dgm:spPr>
        <a:solidFill>
          <a:srgbClr val="F2E600"/>
        </a:solidFill>
      </dgm:spPr>
      <dgm:t>
        <a:bodyPr/>
        <a:lstStyle/>
        <a:p>
          <a:pPr algn="ctr"/>
          <a:r>
            <a:rPr lang="en-US" sz="1400" b="1" dirty="0">
              <a:solidFill>
                <a:sysClr val="windowText" lastClr="000000"/>
              </a:solidFill>
            </a:rPr>
            <a:t>Collect data:</a:t>
          </a:r>
          <a:endParaRPr lang="en-US" sz="1200" b="1" dirty="0">
            <a:solidFill>
              <a:sysClr val="windowText" lastClr="000000"/>
            </a:solidFill>
          </a:endParaRPr>
        </a:p>
        <a:p>
          <a:pPr algn="l"/>
          <a:r>
            <a:rPr lang="en-US" sz="1400" b="1" dirty="0">
              <a:solidFill>
                <a:sysClr val="windowText" lastClr="000000"/>
              </a:solidFill>
            </a:rPr>
            <a:t>● </a:t>
          </a:r>
          <a:r>
            <a:rPr lang="en-US" sz="1400" dirty="0">
              <a:solidFill>
                <a:sysClr val="windowText" lastClr="000000"/>
              </a:solidFill>
            </a:rPr>
            <a:t>O</a:t>
          </a:r>
          <a:r>
            <a:rPr lang="x-none" sz="1400" dirty="0">
              <a:solidFill>
                <a:sysClr val="windowText" lastClr="000000"/>
              </a:solidFill>
            </a:rPr>
            <a:t>nline shoppers</a:t>
          </a:r>
          <a:endParaRPr lang="en-US" sz="1400" dirty="0">
            <a:solidFill>
              <a:sysClr val="windowText" lastClr="000000"/>
            </a:solidFill>
          </a:endParaRPr>
        </a:p>
        <a:p>
          <a:pPr algn="l"/>
          <a:r>
            <a:rPr lang="en-US" sz="1400" dirty="0">
              <a:solidFill>
                <a:sysClr val="windowText" lastClr="000000"/>
              </a:solidFill>
            </a:rPr>
            <a:t>● Available </a:t>
          </a:r>
          <a:r>
            <a:rPr lang="x-none" sz="1400" dirty="0">
              <a:solidFill>
                <a:sysClr val="windowText" lastClr="000000"/>
              </a:solidFill>
            </a:rPr>
            <a:t>products</a:t>
          </a:r>
          <a:endParaRPr lang="en-US" sz="1400" dirty="0">
            <a:solidFill>
              <a:sysClr val="windowText" lastClr="000000"/>
            </a:solidFill>
          </a:endParaRPr>
        </a:p>
        <a:p>
          <a:pPr algn="l">
            <a:tabLst>
              <a:tab pos="173038" algn="l"/>
            </a:tabLst>
          </a:pPr>
          <a:r>
            <a:rPr lang="en-US" sz="1400" dirty="0">
              <a:solidFill>
                <a:sysClr val="windowText" lastClr="000000"/>
              </a:solidFill>
            </a:rPr>
            <a:t>● Purchasing </a:t>
          </a:r>
          <a:r>
            <a:rPr lang="x-none" sz="1400">
              <a:solidFill>
                <a:sysClr val="windowText" lastClr="000000"/>
              </a:solidFill>
            </a:rPr>
            <a:t>habits </a:t>
          </a:r>
          <a:r>
            <a:rPr lang="en-US" sz="1400" dirty="0">
              <a:solidFill>
                <a:sysClr val="windowText" lastClr="000000"/>
              </a:solidFill>
            </a:rPr>
            <a:t>	</a:t>
          </a:r>
          <a:r>
            <a:rPr lang="x-none" sz="1400">
              <a:solidFill>
                <a:sysClr val="windowText" lastClr="000000"/>
              </a:solidFill>
            </a:rPr>
            <a:t>of online</a:t>
          </a:r>
          <a:r>
            <a:rPr lang="en-US" sz="1400" dirty="0">
              <a:solidFill>
                <a:sysClr val="windowText" lastClr="000000"/>
              </a:solidFill>
            </a:rPr>
            <a:t> </a:t>
          </a:r>
          <a:r>
            <a:rPr lang="x-none" sz="1400">
              <a:solidFill>
                <a:sysClr val="windowText" lastClr="000000"/>
              </a:solidFill>
            </a:rPr>
            <a:t>shoppers</a:t>
          </a:r>
          <a:br>
            <a:rPr lang="en-US" sz="1200" dirty="0">
              <a:solidFill>
                <a:sysClr val="windowText" lastClr="000000"/>
              </a:solidFill>
            </a:rPr>
          </a:br>
          <a:endParaRPr lang="en-US" sz="1200" dirty="0">
            <a:solidFill>
              <a:sysClr val="windowText" lastClr="000000"/>
            </a:solidFill>
          </a:endParaRPr>
        </a:p>
      </dgm:t>
    </dgm:pt>
    <dgm:pt modelId="{24701127-9802-4314-AFDC-D25A6AD80F05}" type="parTrans" cxnId="{590771CD-8BE0-41D0-930B-870C5CBE877F}">
      <dgm:prSet/>
      <dgm:spPr/>
      <dgm:t>
        <a:bodyPr/>
        <a:lstStyle/>
        <a:p>
          <a:endParaRPr lang="en-US" sz="2000"/>
        </a:p>
      </dgm:t>
    </dgm:pt>
    <dgm:pt modelId="{FD8AFADA-54C5-4CC3-A61C-8C4409F63DEF}" type="sibTrans" cxnId="{590771CD-8BE0-41D0-930B-870C5CBE877F}">
      <dgm:prSet custT="1"/>
      <dgm:spPr/>
      <dgm:t>
        <a:bodyPr/>
        <a:lstStyle/>
        <a:p>
          <a:endParaRPr lang="en-US" sz="2000"/>
        </a:p>
      </dgm:t>
    </dgm:pt>
    <dgm:pt modelId="{CC6A3303-52CD-4909-A3A2-E408C0FC2A9E}">
      <dgm:prSet phldrT="[Text]" custT="1"/>
      <dgm:spPr>
        <a:solidFill>
          <a:srgbClr val="63CCEC"/>
        </a:solidFill>
      </dgm:spPr>
      <dgm:t>
        <a:bodyPr/>
        <a:lstStyle/>
        <a:p>
          <a:pPr algn="ctr"/>
          <a:r>
            <a:rPr lang="en-US" sz="1400" b="1" dirty="0">
              <a:solidFill>
                <a:sysClr val="windowText" lastClr="000000"/>
              </a:solidFill>
            </a:rPr>
            <a:t>Use data:</a:t>
          </a:r>
        </a:p>
        <a:p>
          <a:pPr algn="l">
            <a:tabLst>
              <a:tab pos="111125" algn="l"/>
            </a:tabLst>
          </a:pPr>
          <a:r>
            <a:rPr lang="en-US" sz="1400" b="1" dirty="0">
              <a:solidFill>
                <a:sysClr val="windowText" lastClr="000000"/>
              </a:solidFill>
            </a:rPr>
            <a:t>●</a:t>
          </a:r>
          <a:r>
            <a:rPr lang="en-US" sz="1400" dirty="0">
              <a:solidFill>
                <a:sysClr val="windowText" lastClr="000000"/>
              </a:solidFill>
            </a:rPr>
            <a:t> I</a:t>
          </a:r>
          <a:r>
            <a:rPr lang="x-none" sz="1400">
              <a:solidFill>
                <a:sysClr val="windowText" lastClr="000000"/>
              </a:solidFill>
            </a:rPr>
            <a:t>dentify customer </a:t>
          </a:r>
          <a:r>
            <a:rPr lang="en-US" sz="1400" dirty="0">
              <a:solidFill>
                <a:sysClr val="windowText" lastClr="000000"/>
              </a:solidFill>
            </a:rPr>
            <a:t>	</a:t>
          </a:r>
          <a:r>
            <a:rPr lang="x-none" sz="1400">
              <a:solidFill>
                <a:sysClr val="windowText" lastClr="000000"/>
              </a:solidFill>
            </a:rPr>
            <a:t>groups</a:t>
          </a:r>
          <a:endParaRPr lang="en-US" sz="1400" dirty="0">
            <a:solidFill>
              <a:sysClr val="windowText" lastClr="000000"/>
            </a:solidFill>
          </a:endParaRPr>
        </a:p>
        <a:p>
          <a:pPr algn="l">
            <a:tabLst>
              <a:tab pos="111125" algn="l"/>
            </a:tabLst>
          </a:pPr>
          <a:r>
            <a:rPr lang="en-US" sz="1400" b="1" dirty="0">
              <a:solidFill>
                <a:sysClr val="windowText" lastClr="000000"/>
              </a:solidFill>
            </a:rPr>
            <a:t>●</a:t>
          </a:r>
          <a:r>
            <a:rPr lang="en-US" sz="1400" dirty="0">
              <a:solidFill>
                <a:sysClr val="windowText" lastClr="000000"/>
              </a:solidFill>
            </a:rPr>
            <a:t> Use machine 	learning </a:t>
          </a:r>
          <a:r>
            <a:rPr lang="x-none" sz="1400" dirty="0">
              <a:solidFill>
                <a:sysClr val="windowText" lastClr="000000"/>
              </a:solidFill>
            </a:rPr>
            <a:t>to </a:t>
          </a:r>
          <a:r>
            <a:rPr lang="en-US" sz="1400" dirty="0">
              <a:solidFill>
                <a:sysClr val="windowText" lastClr="000000"/>
              </a:solidFill>
            </a:rPr>
            <a:t>decide 	on </a:t>
          </a:r>
          <a:r>
            <a:rPr lang="x-none" sz="1400" dirty="0">
              <a:solidFill>
                <a:sysClr val="windowText" lastClr="000000"/>
              </a:solidFill>
            </a:rPr>
            <a:t>product </a:t>
          </a:r>
          <a:r>
            <a:rPr lang="x-none" sz="1400">
              <a:solidFill>
                <a:sysClr val="windowText" lastClr="000000"/>
              </a:solidFill>
            </a:rPr>
            <a:t>lines </a:t>
          </a:r>
          <a:r>
            <a:rPr lang="en-US" sz="1400" dirty="0">
              <a:solidFill>
                <a:sysClr val="windowText" lastClr="000000"/>
              </a:solidFill>
            </a:rPr>
            <a:t>	</a:t>
          </a:r>
          <a:r>
            <a:rPr lang="x-none" sz="1400">
              <a:solidFill>
                <a:sysClr val="windowText" lastClr="000000"/>
              </a:solidFill>
            </a:rPr>
            <a:t>and </a:t>
          </a:r>
          <a:r>
            <a:rPr lang="x-none" sz="1400" dirty="0">
              <a:solidFill>
                <a:sysClr val="windowText" lastClr="000000"/>
              </a:solidFill>
            </a:rPr>
            <a:t>promotion</a:t>
          </a:r>
          <a:r>
            <a:rPr lang="en-US" sz="1400" dirty="0">
              <a:solidFill>
                <a:sysClr val="windowText" lastClr="000000"/>
              </a:solidFill>
            </a:rPr>
            <a:t>s</a:t>
          </a:r>
        </a:p>
      </dgm:t>
    </dgm:pt>
    <dgm:pt modelId="{6F33E072-B18F-44D4-B21D-659D189374E1}" type="parTrans" cxnId="{B763A1FD-E192-415E-8A88-D27DA6027771}">
      <dgm:prSet/>
      <dgm:spPr/>
      <dgm:t>
        <a:bodyPr/>
        <a:lstStyle/>
        <a:p>
          <a:endParaRPr lang="en-US" sz="2000"/>
        </a:p>
      </dgm:t>
    </dgm:pt>
    <dgm:pt modelId="{845AA5F4-457E-4EA8-9BE5-CCC33C4413B3}" type="sibTrans" cxnId="{B763A1FD-E192-415E-8A88-D27DA6027771}">
      <dgm:prSet custT="1"/>
      <dgm:spPr/>
      <dgm:t>
        <a:bodyPr/>
        <a:lstStyle/>
        <a:p>
          <a:endParaRPr lang="en-US" sz="2000"/>
        </a:p>
      </dgm:t>
    </dgm:pt>
    <dgm:pt modelId="{66C89A0A-FFE8-41E3-8B92-9A8F2B4DA48B}">
      <dgm:prSet phldrT="[Text]" custT="1"/>
      <dgm:spPr>
        <a:solidFill>
          <a:srgbClr val="8DC63F"/>
        </a:solidFill>
      </dgm:spPr>
      <dgm:t>
        <a:bodyPr/>
        <a:lstStyle/>
        <a:p>
          <a:pPr algn="ctr"/>
          <a:r>
            <a:rPr lang="en-US" sz="1400" b="1" dirty="0">
              <a:solidFill>
                <a:sysClr val="windowText" lastClr="000000"/>
              </a:solidFill>
            </a:rPr>
            <a:t>Increase customer retention and spending:</a:t>
          </a:r>
        </a:p>
        <a:p>
          <a:pPr algn="l">
            <a:tabLst>
              <a:tab pos="173038" algn="l"/>
            </a:tabLst>
          </a:pPr>
          <a:r>
            <a:rPr lang="en-US" sz="1400" b="1" dirty="0">
              <a:solidFill>
                <a:sysClr val="windowText" lastClr="000000"/>
              </a:solidFill>
            </a:rPr>
            <a:t>●</a:t>
          </a:r>
          <a:r>
            <a:rPr lang="en-US" sz="1400" dirty="0">
              <a:solidFill>
                <a:sysClr val="windowText" lastClr="000000"/>
              </a:solidFill>
            </a:rPr>
            <a:t> Segment customer 	groups</a:t>
          </a:r>
        </a:p>
        <a:p>
          <a:pPr algn="l"/>
          <a:r>
            <a:rPr lang="en-US" sz="1400" b="1" dirty="0">
              <a:solidFill>
                <a:sysClr val="windowText" lastClr="000000"/>
              </a:solidFill>
            </a:rPr>
            <a:t>●</a:t>
          </a:r>
          <a:r>
            <a:rPr lang="en-US" sz="1400" dirty="0">
              <a:solidFill>
                <a:sysClr val="windowText" lastClr="000000"/>
              </a:solidFill>
            </a:rPr>
            <a:t> Target offerings</a:t>
          </a:r>
        </a:p>
        <a:p>
          <a:pPr algn="ctr"/>
          <a:endParaRPr lang="en-US" sz="1200" dirty="0">
            <a:solidFill>
              <a:sysClr val="windowText" lastClr="000000"/>
            </a:solidFill>
          </a:endParaRPr>
        </a:p>
      </dgm:t>
    </dgm:pt>
    <dgm:pt modelId="{F263521D-4854-4157-9DBF-0BFF8A30A563}" type="parTrans" cxnId="{42E147C2-F3C0-4BC1-A106-BE87B777EAE2}">
      <dgm:prSet/>
      <dgm:spPr/>
      <dgm:t>
        <a:bodyPr/>
        <a:lstStyle/>
        <a:p>
          <a:endParaRPr lang="en-US" sz="2000"/>
        </a:p>
      </dgm:t>
    </dgm:pt>
    <dgm:pt modelId="{B843D707-C459-41E7-9059-A1DFFF5AB8A2}" type="sibTrans" cxnId="{42E147C2-F3C0-4BC1-A106-BE87B777EAE2}">
      <dgm:prSet/>
      <dgm:spPr/>
      <dgm:t>
        <a:bodyPr/>
        <a:lstStyle/>
        <a:p>
          <a:endParaRPr lang="en-US" sz="2000"/>
        </a:p>
      </dgm:t>
    </dgm:pt>
    <dgm:pt modelId="{FF63ABE0-A133-4232-A067-5959B5C9E54E}" type="pres">
      <dgm:prSet presAssocID="{014F5558-250F-4DEE-A357-A16026B8871A}" presName="Name0" presStyleCnt="0">
        <dgm:presLayoutVars>
          <dgm:dir/>
          <dgm:resizeHandles val="exact"/>
        </dgm:presLayoutVars>
      </dgm:prSet>
      <dgm:spPr/>
    </dgm:pt>
    <dgm:pt modelId="{BA99E4B2-96F6-4F33-A94C-C896AFC09FCD}" type="pres">
      <dgm:prSet presAssocID="{B3D13633-C8E4-4FBE-9B68-7E7B8B696ADB}" presName="node" presStyleLbl="node1" presStyleIdx="0" presStyleCnt="3" custScaleX="111288">
        <dgm:presLayoutVars>
          <dgm:bulletEnabled val="1"/>
        </dgm:presLayoutVars>
      </dgm:prSet>
      <dgm:spPr/>
    </dgm:pt>
    <dgm:pt modelId="{1B708F5D-BDD3-4F1D-9DB3-3F9DBD7E3A9D}" type="pres">
      <dgm:prSet presAssocID="{FD8AFADA-54C5-4CC3-A61C-8C4409F63DEF}" presName="sibTrans" presStyleLbl="sibTrans2D1" presStyleIdx="0" presStyleCnt="2"/>
      <dgm:spPr/>
    </dgm:pt>
    <dgm:pt modelId="{1A1C382A-6333-421A-900F-EA9B84B7119C}" type="pres">
      <dgm:prSet presAssocID="{FD8AFADA-54C5-4CC3-A61C-8C4409F63DEF}" presName="connectorText" presStyleLbl="sibTrans2D1" presStyleIdx="0" presStyleCnt="2"/>
      <dgm:spPr/>
    </dgm:pt>
    <dgm:pt modelId="{3EEC6B59-485B-4674-9271-757A31BFDA4F}" type="pres">
      <dgm:prSet presAssocID="{CC6A3303-52CD-4909-A3A2-E408C0FC2A9E}" presName="node" presStyleLbl="node1" presStyleIdx="1" presStyleCnt="3">
        <dgm:presLayoutVars>
          <dgm:bulletEnabled val="1"/>
        </dgm:presLayoutVars>
      </dgm:prSet>
      <dgm:spPr/>
    </dgm:pt>
    <dgm:pt modelId="{328E7C6F-A820-4CFE-B3F6-C139EFBE07FC}" type="pres">
      <dgm:prSet presAssocID="{845AA5F4-457E-4EA8-9BE5-CCC33C4413B3}" presName="sibTrans" presStyleLbl="sibTrans2D1" presStyleIdx="1" presStyleCnt="2"/>
      <dgm:spPr/>
    </dgm:pt>
    <dgm:pt modelId="{1C76BAF5-EB2D-40FC-8EFD-C9DC0C1196C0}" type="pres">
      <dgm:prSet presAssocID="{845AA5F4-457E-4EA8-9BE5-CCC33C4413B3}" presName="connectorText" presStyleLbl="sibTrans2D1" presStyleIdx="1" presStyleCnt="2"/>
      <dgm:spPr/>
    </dgm:pt>
    <dgm:pt modelId="{CD6F0733-8D00-430F-A79B-752753A98911}" type="pres">
      <dgm:prSet presAssocID="{66C89A0A-FFE8-41E3-8B92-9A8F2B4DA48B}" presName="node" presStyleLbl="node1" presStyleIdx="2" presStyleCnt="3" custScaleX="127453">
        <dgm:presLayoutVars>
          <dgm:bulletEnabled val="1"/>
        </dgm:presLayoutVars>
      </dgm:prSet>
      <dgm:spPr/>
    </dgm:pt>
  </dgm:ptLst>
  <dgm:cxnLst>
    <dgm:cxn modelId="{992F6A06-70CE-4B0C-B908-9035201FEA72}" type="presOf" srcId="{CC6A3303-52CD-4909-A3A2-E408C0FC2A9E}" destId="{3EEC6B59-485B-4674-9271-757A31BFDA4F}" srcOrd="0" destOrd="0" presId="urn:microsoft.com/office/officeart/2005/8/layout/process1"/>
    <dgm:cxn modelId="{1FE88C1B-F7BA-42CB-A706-C0ED94240B44}" type="presOf" srcId="{845AA5F4-457E-4EA8-9BE5-CCC33C4413B3}" destId="{328E7C6F-A820-4CFE-B3F6-C139EFBE07FC}" srcOrd="0" destOrd="0" presId="urn:microsoft.com/office/officeart/2005/8/layout/process1"/>
    <dgm:cxn modelId="{EBA4693C-ED5C-4BFF-8F2E-8742EEB295A8}" type="presOf" srcId="{FD8AFADA-54C5-4CC3-A61C-8C4409F63DEF}" destId="{1B708F5D-BDD3-4F1D-9DB3-3F9DBD7E3A9D}" srcOrd="0" destOrd="0" presId="urn:microsoft.com/office/officeart/2005/8/layout/process1"/>
    <dgm:cxn modelId="{7A9B2963-F711-4DF4-81C7-8AE3A5FC9685}" type="presOf" srcId="{FD8AFADA-54C5-4CC3-A61C-8C4409F63DEF}" destId="{1A1C382A-6333-421A-900F-EA9B84B7119C}" srcOrd="1" destOrd="0" presId="urn:microsoft.com/office/officeart/2005/8/layout/process1"/>
    <dgm:cxn modelId="{F6F4C6B3-3C36-473B-9A12-44AE77BAAFA7}" type="presOf" srcId="{B3D13633-C8E4-4FBE-9B68-7E7B8B696ADB}" destId="{BA99E4B2-96F6-4F33-A94C-C896AFC09FCD}" srcOrd="0" destOrd="0" presId="urn:microsoft.com/office/officeart/2005/8/layout/process1"/>
    <dgm:cxn modelId="{42E147C2-F3C0-4BC1-A106-BE87B777EAE2}" srcId="{014F5558-250F-4DEE-A357-A16026B8871A}" destId="{66C89A0A-FFE8-41E3-8B92-9A8F2B4DA48B}" srcOrd="2" destOrd="0" parTransId="{F263521D-4854-4157-9DBF-0BFF8A30A563}" sibTransId="{B843D707-C459-41E7-9059-A1DFFF5AB8A2}"/>
    <dgm:cxn modelId="{590771CD-8BE0-41D0-930B-870C5CBE877F}" srcId="{014F5558-250F-4DEE-A357-A16026B8871A}" destId="{B3D13633-C8E4-4FBE-9B68-7E7B8B696ADB}" srcOrd="0" destOrd="0" parTransId="{24701127-9802-4314-AFDC-D25A6AD80F05}" sibTransId="{FD8AFADA-54C5-4CC3-A61C-8C4409F63DEF}"/>
    <dgm:cxn modelId="{5D9F7FCD-512A-44D3-9E7B-E266E2E02E1C}" type="presOf" srcId="{014F5558-250F-4DEE-A357-A16026B8871A}" destId="{FF63ABE0-A133-4232-A067-5959B5C9E54E}" srcOrd="0" destOrd="0" presId="urn:microsoft.com/office/officeart/2005/8/layout/process1"/>
    <dgm:cxn modelId="{0552EBD0-A234-4CB3-B62A-E63036900112}" type="presOf" srcId="{845AA5F4-457E-4EA8-9BE5-CCC33C4413B3}" destId="{1C76BAF5-EB2D-40FC-8EFD-C9DC0C1196C0}" srcOrd="1" destOrd="0" presId="urn:microsoft.com/office/officeart/2005/8/layout/process1"/>
    <dgm:cxn modelId="{B5F37EE6-23AB-43FE-95BF-EDCB363DAECA}" type="presOf" srcId="{66C89A0A-FFE8-41E3-8B92-9A8F2B4DA48B}" destId="{CD6F0733-8D00-430F-A79B-752753A98911}" srcOrd="0" destOrd="0" presId="urn:microsoft.com/office/officeart/2005/8/layout/process1"/>
    <dgm:cxn modelId="{B763A1FD-E192-415E-8A88-D27DA6027771}" srcId="{014F5558-250F-4DEE-A357-A16026B8871A}" destId="{CC6A3303-52CD-4909-A3A2-E408C0FC2A9E}" srcOrd="1" destOrd="0" parTransId="{6F33E072-B18F-44D4-B21D-659D189374E1}" sibTransId="{845AA5F4-457E-4EA8-9BE5-CCC33C4413B3}"/>
    <dgm:cxn modelId="{372E3DDE-AD91-4B3E-8647-CC909FEBD70A}" type="presParOf" srcId="{FF63ABE0-A133-4232-A067-5959B5C9E54E}" destId="{BA99E4B2-96F6-4F33-A94C-C896AFC09FCD}" srcOrd="0" destOrd="0" presId="urn:microsoft.com/office/officeart/2005/8/layout/process1"/>
    <dgm:cxn modelId="{00D56446-4A09-40C4-B011-0265B3B6BFD1}" type="presParOf" srcId="{FF63ABE0-A133-4232-A067-5959B5C9E54E}" destId="{1B708F5D-BDD3-4F1D-9DB3-3F9DBD7E3A9D}" srcOrd="1" destOrd="0" presId="urn:microsoft.com/office/officeart/2005/8/layout/process1"/>
    <dgm:cxn modelId="{020C9DEE-FA8D-47AD-9F04-FE0F5BD6005F}" type="presParOf" srcId="{1B708F5D-BDD3-4F1D-9DB3-3F9DBD7E3A9D}" destId="{1A1C382A-6333-421A-900F-EA9B84B7119C}" srcOrd="0" destOrd="0" presId="urn:microsoft.com/office/officeart/2005/8/layout/process1"/>
    <dgm:cxn modelId="{021797BB-632A-499E-8E7F-F60C64CB395D}" type="presParOf" srcId="{FF63ABE0-A133-4232-A067-5959B5C9E54E}" destId="{3EEC6B59-485B-4674-9271-757A31BFDA4F}" srcOrd="2" destOrd="0" presId="urn:microsoft.com/office/officeart/2005/8/layout/process1"/>
    <dgm:cxn modelId="{EABA4006-FC66-4214-BC08-D9940BE1C7DC}" type="presParOf" srcId="{FF63ABE0-A133-4232-A067-5959B5C9E54E}" destId="{328E7C6F-A820-4CFE-B3F6-C139EFBE07FC}" srcOrd="3" destOrd="0" presId="urn:microsoft.com/office/officeart/2005/8/layout/process1"/>
    <dgm:cxn modelId="{F46E3BFF-9A39-4B53-AAA5-644FAC44545A}" type="presParOf" srcId="{328E7C6F-A820-4CFE-B3F6-C139EFBE07FC}" destId="{1C76BAF5-EB2D-40FC-8EFD-C9DC0C1196C0}" srcOrd="0" destOrd="0" presId="urn:microsoft.com/office/officeart/2005/8/layout/process1"/>
    <dgm:cxn modelId="{D084E02E-A647-4DF0-BBD5-DDE3EBE6E711}" type="presParOf" srcId="{FF63ABE0-A133-4232-A067-5959B5C9E54E}" destId="{CD6F0733-8D00-430F-A79B-752753A9891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9E4B2-96F6-4F33-A94C-C896AFC09FCD}">
      <dsp:nvSpPr>
        <dsp:cNvPr id="0" name=""/>
        <dsp:cNvSpPr/>
      </dsp:nvSpPr>
      <dsp:spPr>
        <a:xfrm>
          <a:off x="4217" y="0"/>
          <a:ext cx="1946095" cy="1479004"/>
        </a:xfrm>
        <a:prstGeom prst="roundRect">
          <a:avLst>
            <a:gd name="adj" fmla="val 10000"/>
          </a:avLst>
        </a:prstGeom>
        <a:solidFill>
          <a:srgbClr val="F2E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rPr>
            <a:t>Collect data:</a:t>
          </a:r>
          <a:endParaRPr lang="en-US" sz="1200" b="1" kern="1200" dirty="0">
            <a:solidFill>
              <a:sysClr val="windowText" lastClr="000000"/>
            </a:solidFill>
          </a:endParaRPr>
        </a:p>
        <a:p>
          <a:pPr marL="0" lvl="0" indent="0" algn="l" defTabSz="622300">
            <a:lnSpc>
              <a:spcPct val="90000"/>
            </a:lnSpc>
            <a:spcBef>
              <a:spcPct val="0"/>
            </a:spcBef>
            <a:spcAft>
              <a:spcPct val="35000"/>
            </a:spcAft>
            <a:buNone/>
          </a:pPr>
          <a:r>
            <a:rPr lang="en-US" sz="1400" b="1" kern="1200" dirty="0">
              <a:solidFill>
                <a:sysClr val="windowText" lastClr="000000"/>
              </a:solidFill>
            </a:rPr>
            <a:t>● </a:t>
          </a:r>
          <a:r>
            <a:rPr lang="en-US" sz="1400" kern="1200" dirty="0">
              <a:solidFill>
                <a:sysClr val="windowText" lastClr="000000"/>
              </a:solidFill>
            </a:rPr>
            <a:t>O</a:t>
          </a:r>
          <a:r>
            <a:rPr lang="x-none" sz="1400" kern="1200" dirty="0">
              <a:solidFill>
                <a:sysClr val="windowText" lastClr="000000"/>
              </a:solidFill>
            </a:rPr>
            <a:t>nline shoppers</a:t>
          </a:r>
          <a:endParaRPr lang="en-US" sz="1400" kern="1200" dirty="0">
            <a:solidFill>
              <a:sysClr val="windowText" lastClr="000000"/>
            </a:solidFill>
          </a:endParaRPr>
        </a:p>
        <a:p>
          <a:pPr marL="0" lvl="0" indent="0" algn="l" defTabSz="622300">
            <a:lnSpc>
              <a:spcPct val="90000"/>
            </a:lnSpc>
            <a:spcBef>
              <a:spcPct val="0"/>
            </a:spcBef>
            <a:spcAft>
              <a:spcPct val="35000"/>
            </a:spcAft>
            <a:buNone/>
          </a:pPr>
          <a:r>
            <a:rPr lang="en-US" sz="1400" kern="1200" dirty="0">
              <a:solidFill>
                <a:sysClr val="windowText" lastClr="000000"/>
              </a:solidFill>
            </a:rPr>
            <a:t>● Available </a:t>
          </a:r>
          <a:r>
            <a:rPr lang="x-none" sz="1400" kern="1200" dirty="0">
              <a:solidFill>
                <a:sysClr val="windowText" lastClr="000000"/>
              </a:solidFill>
            </a:rPr>
            <a:t>products</a:t>
          </a:r>
          <a:endParaRPr lang="en-US" sz="1400" kern="1200" dirty="0">
            <a:solidFill>
              <a:sysClr val="windowText" lastClr="000000"/>
            </a:solidFill>
          </a:endParaRPr>
        </a:p>
        <a:p>
          <a:pPr marL="0" lvl="0" indent="0" algn="l" defTabSz="622300">
            <a:lnSpc>
              <a:spcPct val="90000"/>
            </a:lnSpc>
            <a:spcBef>
              <a:spcPct val="0"/>
            </a:spcBef>
            <a:spcAft>
              <a:spcPct val="35000"/>
            </a:spcAft>
            <a:buNone/>
            <a:tabLst>
              <a:tab pos="173038" algn="l"/>
            </a:tabLst>
          </a:pPr>
          <a:r>
            <a:rPr lang="en-US" sz="1400" kern="1200" dirty="0">
              <a:solidFill>
                <a:sysClr val="windowText" lastClr="000000"/>
              </a:solidFill>
            </a:rPr>
            <a:t>● Purchasing </a:t>
          </a:r>
          <a:r>
            <a:rPr lang="x-none" sz="1400" kern="1200">
              <a:solidFill>
                <a:sysClr val="windowText" lastClr="000000"/>
              </a:solidFill>
            </a:rPr>
            <a:t>habits </a:t>
          </a:r>
          <a:r>
            <a:rPr lang="en-US" sz="1400" kern="1200" dirty="0">
              <a:solidFill>
                <a:sysClr val="windowText" lastClr="000000"/>
              </a:solidFill>
            </a:rPr>
            <a:t>	</a:t>
          </a:r>
          <a:r>
            <a:rPr lang="x-none" sz="1400" kern="1200">
              <a:solidFill>
                <a:sysClr val="windowText" lastClr="000000"/>
              </a:solidFill>
            </a:rPr>
            <a:t>of online</a:t>
          </a:r>
          <a:r>
            <a:rPr lang="en-US" sz="1400" kern="1200" dirty="0">
              <a:solidFill>
                <a:sysClr val="windowText" lastClr="000000"/>
              </a:solidFill>
            </a:rPr>
            <a:t> </a:t>
          </a:r>
          <a:r>
            <a:rPr lang="x-none" sz="1400" kern="1200">
              <a:solidFill>
                <a:sysClr val="windowText" lastClr="000000"/>
              </a:solidFill>
            </a:rPr>
            <a:t>shoppers</a:t>
          </a:r>
          <a:br>
            <a:rPr lang="en-US" sz="1200" kern="1200" dirty="0">
              <a:solidFill>
                <a:sysClr val="windowText" lastClr="000000"/>
              </a:solidFill>
            </a:rPr>
          </a:br>
          <a:endParaRPr lang="en-US" sz="1200" kern="1200" dirty="0">
            <a:solidFill>
              <a:sysClr val="windowText" lastClr="000000"/>
            </a:solidFill>
          </a:endParaRPr>
        </a:p>
      </dsp:txBody>
      <dsp:txXfrm>
        <a:off x="47536" y="43319"/>
        <a:ext cx="1859457" cy="1392366"/>
      </dsp:txXfrm>
    </dsp:sp>
    <dsp:sp modelId="{1B708F5D-BDD3-4F1D-9DB3-3F9DBD7E3A9D}">
      <dsp:nvSpPr>
        <dsp:cNvPr id="0" name=""/>
        <dsp:cNvSpPr/>
      </dsp:nvSpPr>
      <dsp:spPr>
        <a:xfrm>
          <a:off x="2125182" y="522662"/>
          <a:ext cx="370724" cy="4336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125182" y="609398"/>
        <a:ext cx="259507" cy="260206"/>
      </dsp:txXfrm>
    </dsp:sp>
    <dsp:sp modelId="{3EEC6B59-485B-4674-9271-757A31BFDA4F}">
      <dsp:nvSpPr>
        <dsp:cNvPr id="0" name=""/>
        <dsp:cNvSpPr/>
      </dsp:nvSpPr>
      <dsp:spPr>
        <a:xfrm>
          <a:off x="2649792" y="0"/>
          <a:ext cx="1748701" cy="1479004"/>
        </a:xfrm>
        <a:prstGeom prst="roundRect">
          <a:avLst>
            <a:gd name="adj" fmla="val 10000"/>
          </a:avLst>
        </a:prstGeom>
        <a:solidFill>
          <a:srgbClr val="63CC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rPr>
            <a:t>Use data:</a:t>
          </a:r>
        </a:p>
        <a:p>
          <a:pPr marL="0" lvl="0" indent="0" algn="l" defTabSz="622300">
            <a:lnSpc>
              <a:spcPct val="90000"/>
            </a:lnSpc>
            <a:spcBef>
              <a:spcPct val="0"/>
            </a:spcBef>
            <a:spcAft>
              <a:spcPct val="35000"/>
            </a:spcAft>
            <a:buNone/>
            <a:tabLst>
              <a:tab pos="111125" algn="l"/>
            </a:tabLst>
          </a:pPr>
          <a:r>
            <a:rPr lang="en-US" sz="1400" b="1" kern="1200" dirty="0">
              <a:solidFill>
                <a:sysClr val="windowText" lastClr="000000"/>
              </a:solidFill>
            </a:rPr>
            <a:t>●</a:t>
          </a:r>
          <a:r>
            <a:rPr lang="en-US" sz="1400" kern="1200" dirty="0">
              <a:solidFill>
                <a:sysClr val="windowText" lastClr="000000"/>
              </a:solidFill>
            </a:rPr>
            <a:t> I</a:t>
          </a:r>
          <a:r>
            <a:rPr lang="x-none" sz="1400" kern="1200">
              <a:solidFill>
                <a:sysClr val="windowText" lastClr="000000"/>
              </a:solidFill>
            </a:rPr>
            <a:t>dentify customer </a:t>
          </a:r>
          <a:r>
            <a:rPr lang="en-US" sz="1400" kern="1200" dirty="0">
              <a:solidFill>
                <a:sysClr val="windowText" lastClr="000000"/>
              </a:solidFill>
            </a:rPr>
            <a:t>	</a:t>
          </a:r>
          <a:r>
            <a:rPr lang="x-none" sz="1400" kern="1200">
              <a:solidFill>
                <a:sysClr val="windowText" lastClr="000000"/>
              </a:solidFill>
            </a:rPr>
            <a:t>groups</a:t>
          </a:r>
          <a:endParaRPr lang="en-US" sz="1400" kern="1200" dirty="0">
            <a:solidFill>
              <a:sysClr val="windowText" lastClr="000000"/>
            </a:solidFill>
          </a:endParaRPr>
        </a:p>
        <a:p>
          <a:pPr marL="0" lvl="0" indent="0" algn="l" defTabSz="622300">
            <a:lnSpc>
              <a:spcPct val="90000"/>
            </a:lnSpc>
            <a:spcBef>
              <a:spcPct val="0"/>
            </a:spcBef>
            <a:spcAft>
              <a:spcPct val="35000"/>
            </a:spcAft>
            <a:buNone/>
            <a:tabLst>
              <a:tab pos="111125" algn="l"/>
            </a:tabLst>
          </a:pPr>
          <a:r>
            <a:rPr lang="en-US" sz="1400" b="1" kern="1200" dirty="0">
              <a:solidFill>
                <a:sysClr val="windowText" lastClr="000000"/>
              </a:solidFill>
            </a:rPr>
            <a:t>●</a:t>
          </a:r>
          <a:r>
            <a:rPr lang="en-US" sz="1400" kern="1200" dirty="0">
              <a:solidFill>
                <a:sysClr val="windowText" lastClr="000000"/>
              </a:solidFill>
            </a:rPr>
            <a:t> Use machine 	learning </a:t>
          </a:r>
          <a:r>
            <a:rPr lang="x-none" sz="1400" kern="1200" dirty="0">
              <a:solidFill>
                <a:sysClr val="windowText" lastClr="000000"/>
              </a:solidFill>
            </a:rPr>
            <a:t>to </a:t>
          </a:r>
          <a:r>
            <a:rPr lang="en-US" sz="1400" kern="1200" dirty="0">
              <a:solidFill>
                <a:sysClr val="windowText" lastClr="000000"/>
              </a:solidFill>
            </a:rPr>
            <a:t>decide 	on </a:t>
          </a:r>
          <a:r>
            <a:rPr lang="x-none" sz="1400" kern="1200" dirty="0">
              <a:solidFill>
                <a:sysClr val="windowText" lastClr="000000"/>
              </a:solidFill>
            </a:rPr>
            <a:t>product </a:t>
          </a:r>
          <a:r>
            <a:rPr lang="x-none" sz="1400" kern="1200">
              <a:solidFill>
                <a:sysClr val="windowText" lastClr="000000"/>
              </a:solidFill>
            </a:rPr>
            <a:t>lines </a:t>
          </a:r>
          <a:r>
            <a:rPr lang="en-US" sz="1400" kern="1200" dirty="0">
              <a:solidFill>
                <a:sysClr val="windowText" lastClr="000000"/>
              </a:solidFill>
            </a:rPr>
            <a:t>	</a:t>
          </a:r>
          <a:r>
            <a:rPr lang="x-none" sz="1400" kern="1200">
              <a:solidFill>
                <a:sysClr val="windowText" lastClr="000000"/>
              </a:solidFill>
            </a:rPr>
            <a:t>and </a:t>
          </a:r>
          <a:r>
            <a:rPr lang="x-none" sz="1400" kern="1200" dirty="0">
              <a:solidFill>
                <a:sysClr val="windowText" lastClr="000000"/>
              </a:solidFill>
            </a:rPr>
            <a:t>promotion</a:t>
          </a:r>
          <a:r>
            <a:rPr lang="en-US" sz="1400" kern="1200" dirty="0">
              <a:solidFill>
                <a:sysClr val="windowText" lastClr="000000"/>
              </a:solidFill>
            </a:rPr>
            <a:t>s</a:t>
          </a:r>
        </a:p>
      </dsp:txBody>
      <dsp:txXfrm>
        <a:off x="2693111" y="43319"/>
        <a:ext cx="1662063" cy="1392366"/>
      </dsp:txXfrm>
    </dsp:sp>
    <dsp:sp modelId="{328E7C6F-A820-4CFE-B3F6-C139EFBE07FC}">
      <dsp:nvSpPr>
        <dsp:cNvPr id="0" name=""/>
        <dsp:cNvSpPr/>
      </dsp:nvSpPr>
      <dsp:spPr>
        <a:xfrm>
          <a:off x="4573364" y="522662"/>
          <a:ext cx="370724" cy="4336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573364" y="609398"/>
        <a:ext cx="259507" cy="260206"/>
      </dsp:txXfrm>
    </dsp:sp>
    <dsp:sp modelId="{CD6F0733-8D00-430F-A79B-752753A98911}">
      <dsp:nvSpPr>
        <dsp:cNvPr id="0" name=""/>
        <dsp:cNvSpPr/>
      </dsp:nvSpPr>
      <dsp:spPr>
        <a:xfrm>
          <a:off x="5097975" y="0"/>
          <a:ext cx="2228772" cy="1479004"/>
        </a:xfrm>
        <a:prstGeom prst="roundRect">
          <a:avLst>
            <a:gd name="adj" fmla="val 10000"/>
          </a:avLst>
        </a:prstGeom>
        <a:solidFill>
          <a:srgbClr val="8DC63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rPr>
            <a:t>Increase customer retention and spending:</a:t>
          </a:r>
        </a:p>
        <a:p>
          <a:pPr marL="0" lvl="0" indent="0" algn="l" defTabSz="622300">
            <a:lnSpc>
              <a:spcPct val="90000"/>
            </a:lnSpc>
            <a:spcBef>
              <a:spcPct val="0"/>
            </a:spcBef>
            <a:spcAft>
              <a:spcPct val="35000"/>
            </a:spcAft>
            <a:buNone/>
            <a:tabLst>
              <a:tab pos="173038" algn="l"/>
            </a:tabLst>
          </a:pPr>
          <a:r>
            <a:rPr lang="en-US" sz="1400" b="1" kern="1200" dirty="0">
              <a:solidFill>
                <a:sysClr val="windowText" lastClr="000000"/>
              </a:solidFill>
            </a:rPr>
            <a:t>●</a:t>
          </a:r>
          <a:r>
            <a:rPr lang="en-US" sz="1400" kern="1200" dirty="0">
              <a:solidFill>
                <a:sysClr val="windowText" lastClr="000000"/>
              </a:solidFill>
            </a:rPr>
            <a:t> Segment customer 	groups</a:t>
          </a:r>
        </a:p>
        <a:p>
          <a:pPr marL="0" lvl="0" indent="0" algn="l" defTabSz="622300">
            <a:lnSpc>
              <a:spcPct val="90000"/>
            </a:lnSpc>
            <a:spcBef>
              <a:spcPct val="0"/>
            </a:spcBef>
            <a:spcAft>
              <a:spcPct val="35000"/>
            </a:spcAft>
            <a:buNone/>
          </a:pPr>
          <a:r>
            <a:rPr lang="en-US" sz="1400" b="1" kern="1200" dirty="0">
              <a:solidFill>
                <a:sysClr val="windowText" lastClr="000000"/>
              </a:solidFill>
            </a:rPr>
            <a:t>●</a:t>
          </a:r>
          <a:r>
            <a:rPr lang="en-US" sz="1400" kern="1200" dirty="0">
              <a:solidFill>
                <a:sysClr val="windowText" lastClr="000000"/>
              </a:solidFill>
            </a:rPr>
            <a:t> Target offerings</a:t>
          </a:r>
        </a:p>
        <a:p>
          <a:pPr marL="0" lvl="0" indent="0" algn="ctr" defTabSz="622300">
            <a:lnSpc>
              <a:spcPct val="90000"/>
            </a:lnSpc>
            <a:spcBef>
              <a:spcPct val="0"/>
            </a:spcBef>
            <a:spcAft>
              <a:spcPct val="35000"/>
            </a:spcAft>
            <a:buNone/>
          </a:pPr>
          <a:endParaRPr lang="en-US" sz="1200" kern="1200" dirty="0">
            <a:solidFill>
              <a:sysClr val="windowText" lastClr="000000"/>
            </a:solidFill>
          </a:endParaRPr>
        </a:p>
      </dsp:txBody>
      <dsp:txXfrm>
        <a:off x="5141294" y="43319"/>
        <a:ext cx="2142134" cy="13923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0.0218</cdr:x>
      <cdr:y>0.6332</cdr:y>
    </cdr:from>
    <cdr:to>
      <cdr:x>0.99576</cdr:x>
      <cdr:y>0.7977</cdr:y>
    </cdr:to>
    <cdr:grpSp>
      <cdr:nvGrpSpPr>
        <cdr:cNvPr id="5" name="Group 4">
          <a:extLst xmlns:a="http://schemas.openxmlformats.org/drawingml/2006/main">
            <a:ext uri="{FF2B5EF4-FFF2-40B4-BE49-F238E27FC236}">
              <a16:creationId xmlns:a16="http://schemas.microsoft.com/office/drawing/2014/main" id="{16D71331-4485-4591-8BD4-CD086EF10853}"/>
            </a:ext>
          </a:extLst>
        </cdr:cNvPr>
        <cdr:cNvGrpSpPr/>
      </cdr:nvGrpSpPr>
      <cdr:grpSpPr>
        <a:xfrm xmlns:a="http://schemas.openxmlformats.org/drawingml/2006/main">
          <a:off x="181273" y="1522642"/>
          <a:ext cx="8098737" cy="395570"/>
          <a:chOff x="224851" y="1930159"/>
          <a:chExt cx="5788829" cy="371329"/>
        </a:xfrm>
      </cdr:grpSpPr>
      <cdr:sp macro="" textlink="">
        <cdr:nvSpPr>
          <cdr:cNvPr id="2" name="TextBox 16"/>
          <cdr:cNvSpPr txBox="1"/>
        </cdr:nvSpPr>
        <cdr:spPr>
          <a:xfrm xmlns:a="http://schemas.openxmlformats.org/drawingml/2006/main">
            <a:off x="224851" y="1930159"/>
            <a:ext cx="2197931" cy="22851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r>
              <a:rPr lang="en-US" sz="1000" b="0" dirty="0"/>
              <a:t> |          Central and West</a:t>
            </a:r>
            <a:r>
              <a:rPr lang="en-US" sz="1000" b="0" baseline="0" dirty="0"/>
              <a:t> Asia             |</a:t>
            </a:r>
            <a:endParaRPr lang="en-US" sz="1000" b="0" dirty="0"/>
          </a:p>
        </cdr:txBody>
      </cdr:sp>
      <cdr:sp macro="" textlink="">
        <cdr:nvSpPr>
          <cdr:cNvPr id="3" name="TextBox 16"/>
          <cdr:cNvSpPr txBox="1"/>
        </cdr:nvSpPr>
        <cdr:spPr>
          <a:xfrm xmlns:a="http://schemas.openxmlformats.org/drawingml/2006/main">
            <a:off x="2260857" y="1930159"/>
            <a:ext cx="1417584" cy="371329"/>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r>
              <a:rPr lang="en-US" sz="1000" b="0" dirty="0"/>
              <a:t>          South Asia      |          |</a:t>
            </a:r>
          </a:p>
        </cdr:txBody>
      </cdr:sp>
      <cdr:sp macro="" textlink="">
        <cdr:nvSpPr>
          <cdr:cNvPr id="4" name="TextBox 16"/>
          <cdr:cNvSpPr txBox="1"/>
        </cdr:nvSpPr>
        <cdr:spPr>
          <a:xfrm xmlns:a="http://schemas.openxmlformats.org/drawingml/2006/main">
            <a:off x="3468810" y="1930159"/>
            <a:ext cx="2544870" cy="22851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r>
              <a:rPr lang="en-US" sz="1000" b="0" dirty="0"/>
              <a:t>                     Southeast Asia                         |</a:t>
            </a:r>
          </a:p>
        </cdr:txBody>
      </cdr:sp>
    </cdr:grpSp>
  </cdr:relSizeAnchor>
</c:userShapes>
</file>

<file path=ppt/drawings/drawing2.xml><?xml version="1.0" encoding="utf-8"?>
<c:userShapes xmlns:c="http://schemas.openxmlformats.org/drawingml/2006/chart">
  <cdr:relSizeAnchor xmlns:cdr="http://schemas.openxmlformats.org/drawingml/2006/chartDrawing">
    <cdr:from>
      <cdr:x>0.17288</cdr:x>
      <cdr:y>0</cdr:y>
    </cdr:from>
    <cdr:to>
      <cdr:x>0.37241</cdr:x>
      <cdr:y>0.29345</cdr:y>
    </cdr:to>
    <cdr:sp macro="" textlink="">
      <cdr:nvSpPr>
        <cdr:cNvPr id="2" name="TextBox 1"/>
        <cdr:cNvSpPr txBox="1"/>
      </cdr:nvSpPr>
      <cdr:spPr>
        <a:xfrm xmlns:a="http://schemas.openxmlformats.org/drawingml/2006/main">
          <a:off x="698823" y="0"/>
          <a:ext cx="806534" cy="1123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dirty="0"/>
            <a:t>a: High spending</a:t>
          </a:r>
          <a:r>
            <a:rPr lang="en-US" sz="1600" b="1" baseline="0" dirty="0"/>
            <a:t> economies</a:t>
          </a:r>
          <a:endParaRPr lang="en-US" sz="16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0.19922</cdr:x>
      <cdr:y>0</cdr:y>
    </cdr:from>
    <cdr:to>
      <cdr:x>0.39873</cdr:x>
      <cdr:y>0.29326</cdr:y>
    </cdr:to>
    <cdr:sp macro="" textlink="">
      <cdr:nvSpPr>
        <cdr:cNvPr id="2" name="TextBox 1"/>
        <cdr:cNvSpPr txBox="1"/>
      </cdr:nvSpPr>
      <cdr:spPr>
        <a:xfrm xmlns:a="http://schemas.openxmlformats.org/drawingml/2006/main">
          <a:off x="805363" y="-1472376"/>
          <a:ext cx="806521" cy="114913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t>b: Low</a:t>
          </a:r>
          <a:r>
            <a:rPr lang="en-US" sz="1600" b="1" baseline="0" dirty="0"/>
            <a:t> spending economies</a:t>
          </a:r>
          <a:endParaRPr lang="en-US" sz="16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2DD00F0-1941-8741-AB8D-1393F1A9412F}" type="datetimeFigureOut">
              <a:rPr lang="en-US" smtClean="0"/>
              <a:t>9/19/18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DC34470-560D-984E-88CF-B353569CA23F}" type="slidenum">
              <a:rPr lang="en-US" smtClean="0"/>
              <a:t>‹#›</a:t>
            </a:fld>
            <a:endParaRPr lang="en-US"/>
          </a:p>
        </p:txBody>
      </p:sp>
    </p:spTree>
    <p:extLst>
      <p:ext uri="{BB962C8B-B14F-4D97-AF65-F5344CB8AC3E}">
        <p14:creationId xmlns:p14="http://schemas.microsoft.com/office/powerpoint/2010/main" val="1437759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B91C877-0DDE-49F4-A9A8-B9FB3BE0282D}" type="datetimeFigureOut">
              <a:rPr lang="en-US" smtClean="0"/>
              <a:t>9/19/18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A28FFA-BB40-4CEA-9F9C-56C04E0C4AB5}" type="slidenum">
              <a:rPr lang="en-US" smtClean="0"/>
              <a:t>‹#›</a:t>
            </a:fld>
            <a:endParaRPr lang="en-US"/>
          </a:p>
        </p:txBody>
      </p:sp>
    </p:spTree>
    <p:extLst>
      <p:ext uri="{BB962C8B-B14F-4D97-AF65-F5344CB8AC3E}">
        <p14:creationId xmlns:p14="http://schemas.microsoft.com/office/powerpoint/2010/main" val="378336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26053B06-7572-4C33-953D-5781F69F3C64}" type="slidenum">
              <a:rPr lang="en-US" sz="1800" kern="0">
                <a:solidFill>
                  <a:sysClr val="windowText" lastClr="000000"/>
                </a:solidFill>
              </a:rPr>
              <a:pPr defTabSz="931774">
                <a:defRPr/>
              </a:pPr>
              <a:t>1</a:t>
            </a:fld>
            <a:endParaRPr lang="en-US" sz="1800" kern="0">
              <a:solidFill>
                <a:sysClr val="windowText" lastClr="000000"/>
              </a:solidFill>
            </a:endParaRPr>
          </a:p>
        </p:txBody>
      </p:sp>
    </p:spTree>
    <p:extLst>
      <p:ext uri="{BB962C8B-B14F-4D97-AF65-F5344CB8AC3E}">
        <p14:creationId xmlns:p14="http://schemas.microsoft.com/office/powerpoint/2010/main" val="3347556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defTabSz="931774">
              <a:defRPr/>
            </a:pPr>
            <a:fld id="{26053B06-7572-4C33-953D-5781F69F3C64}" type="slidenum">
              <a:rPr lang="en-US" sz="1800" kern="0">
                <a:solidFill>
                  <a:sysClr val="windowText" lastClr="000000"/>
                </a:solidFill>
              </a:rPr>
              <a:pPr defTabSz="931774">
                <a:defRPr/>
              </a:pPr>
              <a:t>2</a:t>
            </a:fld>
            <a:endParaRPr lang="en-US" sz="1800" kern="0">
              <a:solidFill>
                <a:sysClr val="windowText" lastClr="000000"/>
              </a:solidFill>
            </a:endParaRPr>
          </a:p>
        </p:txBody>
      </p:sp>
    </p:spTree>
    <p:extLst>
      <p:ext uri="{BB962C8B-B14F-4D97-AF65-F5344CB8AC3E}">
        <p14:creationId xmlns:p14="http://schemas.microsoft.com/office/powerpoint/2010/main" val="139367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A28FFA-BB40-4CEA-9F9C-56C04E0C4AB5}" type="slidenum">
              <a:rPr lang="en-US" smtClean="0"/>
              <a:t>3</a:t>
            </a:fld>
            <a:endParaRPr lang="en-US"/>
          </a:p>
        </p:txBody>
      </p:sp>
    </p:spTree>
    <p:extLst>
      <p:ext uri="{BB962C8B-B14F-4D97-AF65-F5344CB8AC3E}">
        <p14:creationId xmlns:p14="http://schemas.microsoft.com/office/powerpoint/2010/main" val="625422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a:t>Asia and the Pacific also does well in terms of the market size of internet retailing, a subset of B2C e-commerce (Figure 1.3). In 2017, the combined internet retailing market share of Asia and the Pacific was already above that of North America and Europe combined. According to Euromonitor International, the global internet retailing market share of Asia and the Pacific will reach 48.5% of the global total in 2021 compared with 47.2% in 2017 (Kshetri 2018a).</a:t>
            </a:r>
          </a:p>
        </p:txBody>
      </p:sp>
      <p:sp>
        <p:nvSpPr>
          <p:cNvPr id="4" name="Slide Number Placeholder 3"/>
          <p:cNvSpPr>
            <a:spLocks noGrp="1"/>
          </p:cNvSpPr>
          <p:nvPr>
            <p:ph type="sldNum" sz="quarter" idx="10"/>
          </p:nvPr>
        </p:nvSpPr>
        <p:spPr/>
        <p:txBody>
          <a:bodyPr/>
          <a:lstStyle/>
          <a:p>
            <a:fld id="{4DA28FFA-BB40-4CEA-9F9C-56C04E0C4AB5}" type="slidenum">
              <a:rPr lang="en-US" smtClean="0"/>
              <a:t>4</a:t>
            </a:fld>
            <a:endParaRPr lang="en-US"/>
          </a:p>
        </p:txBody>
      </p:sp>
    </p:spTree>
    <p:extLst>
      <p:ext uri="{BB962C8B-B14F-4D97-AF65-F5344CB8AC3E}">
        <p14:creationId xmlns:p14="http://schemas.microsoft.com/office/powerpoint/2010/main" val="22137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lvl="0" indent="0">
              <a:buFontTx/>
              <a:buNone/>
            </a:pPr>
            <a:r>
              <a:rPr lang="en-US" dirty="0"/>
              <a:t>E-commerce is clearly growing in economic activities (Figure 1.2). The share of e-commerce in global gross domestic product (GDP) rose from 1.3% in 2011 to 3.1% in 2015. Its contribution to the economy is most prominent in the Asia and Pacific region. By the end of 2015, the size of e-commerce relative</a:t>
            </a:r>
          </a:p>
          <a:p>
            <a:pPr marL="0" lvl="0" indent="0">
              <a:buFontTx/>
              <a:buNone/>
            </a:pPr>
            <a:r>
              <a:rPr lang="en-US" dirty="0"/>
              <a:t>to GDP was 4.5% in Asia and the Pacific—the highest </a:t>
            </a:r>
            <a:r>
              <a:rPr lang="en-US" sz="1200" b="0" i="0" u="none" strike="noStrike" kern="1200" baseline="0" dirty="0">
                <a:solidFill>
                  <a:schemeClr val="tx1"/>
                </a:solidFill>
                <a:latin typeface="+mn-lt"/>
                <a:ea typeface="+mn-ea"/>
                <a:cs typeface="+mn-cs"/>
              </a:rPr>
              <a:t>among regions globally. In comparison, the share of e-commerce in regional GDP stood at 3.1% and 2.6% in North America and Europe, respectively. E-commerce held even lower shares in Latin America (0.8% of regional GDP) and the Middle East and North Africa (0.7%). </a:t>
            </a:r>
            <a:endParaRPr lang="en-US" dirty="0"/>
          </a:p>
        </p:txBody>
      </p:sp>
      <p:sp>
        <p:nvSpPr>
          <p:cNvPr id="4" name="Slide Number Placeholder 3"/>
          <p:cNvSpPr>
            <a:spLocks noGrp="1"/>
          </p:cNvSpPr>
          <p:nvPr>
            <p:ph type="sldNum" sz="quarter" idx="10"/>
          </p:nvPr>
        </p:nvSpPr>
        <p:spPr/>
        <p:txBody>
          <a:bodyPr/>
          <a:lstStyle/>
          <a:p>
            <a:fld id="{4DA28FFA-BB40-4CEA-9F9C-56C04E0C4AB5}" type="slidenum">
              <a:rPr lang="en-US" smtClean="0"/>
              <a:t>5</a:t>
            </a:fld>
            <a:endParaRPr lang="en-US"/>
          </a:p>
        </p:txBody>
      </p:sp>
    </p:spTree>
    <p:extLst>
      <p:ext uri="{BB962C8B-B14F-4D97-AF65-F5344CB8AC3E}">
        <p14:creationId xmlns:p14="http://schemas.microsoft.com/office/powerpoint/2010/main" val="189434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buNone/>
            </a:pPr>
            <a:r>
              <a:rPr lang="en-US" b="0" baseline="0" dirty="0"/>
              <a:t>While the availability of broadband internet connections has been a key factor in fueling its growth, e-commerce requires substantial ICT infrastructure that allows sellers to transact business with buyers. Figure 3.2 presents key ICT indicators—fixed and mobile telephone, computer, and the internet penetration levels. It shows that developing economies and LDCs perform poorly compared with developed countries in terms of the economic and infrastructural factors needed to participate in e-commerce. Notably, all groups show an inclination toward mobile versus fixed telephone subscriptions, as well as an inclination toward mobile broadband subscriptions versus fixed broadband subscriptions.</a:t>
            </a:r>
          </a:p>
          <a:p>
            <a:pPr marL="0" indent="0">
              <a:buNone/>
            </a:pPr>
            <a:r>
              <a:rPr lang="en-US" b="0" baseline="0" dirty="0"/>
              <a:t>Figure 3.3 uses the same indicators as above, but with economies grouped by region. It also shows that, across all regions, mobile subscriptions are more prevalent to fixed subscriptions, and that mobile broadband subscriptions are more widely used than fixed broadband subscriptions. Asia and the Pacific performs better than Africa and Arab States in most indicators, but lags behind other regions.7</a:t>
            </a:r>
          </a:p>
          <a:p>
            <a:pPr marL="0" indent="0">
              <a:buNone/>
            </a:pPr>
            <a:endParaRPr lang="en-US" b="0" baseline="0" dirty="0"/>
          </a:p>
          <a:p>
            <a:pPr marL="0" indent="0">
              <a:buNone/>
            </a:pPr>
            <a:r>
              <a:rPr lang="en-US" b="0" baseline="0" dirty="0"/>
              <a:t>Figure 3.6 shows the low bandwidth availability in LDCs and developing countries in Central and West Asia, South Asia, and Southeast Asia. A lower bandwidth means a longer time is needed to transfer data and hence low relative advantage of using the internet and e-commerce. By region, in 2016, the international </a:t>
            </a:r>
            <a:r>
              <a:rPr lang="en-US" sz="1200" b="0" i="0" u="none" strike="noStrike" kern="1200" baseline="0" dirty="0">
                <a:solidFill>
                  <a:schemeClr val="tx1"/>
                </a:solidFill>
                <a:latin typeface="+mn-lt"/>
                <a:ea typeface="+mn-ea"/>
                <a:cs typeface="+mn-cs"/>
              </a:rPr>
              <a:t>internet bandwidth per internet user in Asia and the Pacific was 48 kilobit per second (KBPS), below Africa’s 51 KBPS. As a region, only the Arab States had lower international internet bandwidth per internet user (39 KBPS) than Asia and the Pacific. For comparison, developing economies’ international internet bandwidth</a:t>
            </a:r>
          </a:p>
          <a:p>
            <a:pPr marL="0" indent="0">
              <a:buNone/>
            </a:pPr>
            <a:r>
              <a:rPr lang="en-US" sz="1200" b="0" i="0" u="none" strike="noStrike" kern="1200" baseline="0" dirty="0">
                <a:solidFill>
                  <a:schemeClr val="tx1"/>
                </a:solidFill>
                <a:latin typeface="+mn-lt"/>
                <a:ea typeface="+mn-ea"/>
                <a:cs typeface="+mn-cs"/>
              </a:rPr>
              <a:t>per internet user stood at 53 KBPS (ITU 2017).9</a:t>
            </a:r>
            <a:endParaRPr lang="en-US" b="0" baseline="0" dirty="0"/>
          </a:p>
        </p:txBody>
      </p:sp>
      <p:sp>
        <p:nvSpPr>
          <p:cNvPr id="4" name="Slide Number Placeholder 3"/>
          <p:cNvSpPr>
            <a:spLocks noGrp="1"/>
          </p:cNvSpPr>
          <p:nvPr>
            <p:ph type="sldNum" sz="quarter" idx="10"/>
          </p:nvPr>
        </p:nvSpPr>
        <p:spPr/>
        <p:txBody>
          <a:bodyPr/>
          <a:lstStyle/>
          <a:p>
            <a:fld id="{4DA28FFA-BB40-4CEA-9F9C-56C04E0C4AB5}" type="slidenum">
              <a:rPr lang="en-US" smtClean="0"/>
              <a:t>6</a:t>
            </a:fld>
            <a:endParaRPr lang="en-US"/>
          </a:p>
        </p:txBody>
      </p:sp>
    </p:spTree>
    <p:extLst>
      <p:ext uri="{BB962C8B-B14F-4D97-AF65-F5344CB8AC3E}">
        <p14:creationId xmlns:p14="http://schemas.microsoft.com/office/powerpoint/2010/main" val="947735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Figure 3.8 presents per capita credit card transactions as well as total card payment transactions for selected Asian economies (Kshetri 2018a).10 Across the region there are large differences in the use of credit cards and other online forms of payment. The top four economies in the region spend around 200 times the bottom </a:t>
            </a:r>
            <a:r>
              <a:rPr lang="en-US" sz="1200" b="0" i="0" u="none" strike="noStrike" kern="1200" baseline="0" dirty="0">
                <a:solidFill>
                  <a:schemeClr val="tx1"/>
                </a:solidFill>
                <a:latin typeface="+mn-lt"/>
                <a:ea typeface="+mn-ea"/>
                <a:cs typeface="+mn-cs"/>
              </a:rPr>
              <a:t>four economies in credit card transactions per capita. For instance, the Republic of Korea’s per capita credit card spending is 306 times that of India’s. Across all types of cards, consumers from the Republic of Korea outspend their Indian counterparts by a wide margin. These differences partly explain why some markets have a more developed e-commerce industry and market than others. </a:t>
            </a:r>
          </a:p>
          <a:p>
            <a:r>
              <a:rPr lang="en-US" sz="1200" b="0" i="0" u="none" strike="noStrike" kern="1200" baseline="0" dirty="0">
                <a:solidFill>
                  <a:schemeClr val="tx1"/>
                </a:solidFill>
                <a:latin typeface="+mn-lt"/>
                <a:ea typeface="+mn-ea"/>
                <a:cs typeface="+mn-cs"/>
              </a:rPr>
              <a:t>Studies suggest that, due to lack of preferred payment options being offered, about 24%–25% of online shoppers abandon their virtual shopping baskets before completing online purchases (BI Intelligence 2014, </a:t>
            </a:r>
            <a:r>
              <a:rPr lang="en-US" sz="1200" b="0" i="0" u="none" strike="noStrike" kern="1200" baseline="0" dirty="0" err="1">
                <a:solidFill>
                  <a:schemeClr val="tx1"/>
                </a:solidFill>
                <a:latin typeface="+mn-lt"/>
                <a:ea typeface="+mn-ea"/>
                <a:cs typeface="+mn-cs"/>
              </a:rPr>
              <a:t>Paypal</a:t>
            </a:r>
            <a:r>
              <a:rPr lang="en-US" sz="1200" b="0" i="0" u="none" strike="noStrike" kern="1200" baseline="0" dirty="0">
                <a:solidFill>
                  <a:schemeClr val="tx1"/>
                </a:solidFill>
                <a:latin typeface="+mn-lt"/>
                <a:ea typeface="+mn-ea"/>
                <a:cs typeface="+mn-cs"/>
              </a:rPr>
              <a:t> 2018). This is a major concern as most LDCs and developing countries have low credit and debit card penetration rates.</a:t>
            </a:r>
            <a:endParaRPr lang="en-US" dirty="0"/>
          </a:p>
        </p:txBody>
      </p:sp>
      <p:sp>
        <p:nvSpPr>
          <p:cNvPr id="4" name="Slide Number Placeholder 3"/>
          <p:cNvSpPr>
            <a:spLocks noGrp="1"/>
          </p:cNvSpPr>
          <p:nvPr>
            <p:ph type="sldNum" sz="quarter" idx="10"/>
          </p:nvPr>
        </p:nvSpPr>
        <p:spPr/>
        <p:txBody>
          <a:bodyPr/>
          <a:lstStyle/>
          <a:p>
            <a:fld id="{4DA28FFA-BB40-4CEA-9F9C-56C04E0C4AB5}" type="slidenum">
              <a:rPr lang="en-US" smtClean="0"/>
              <a:t>7</a:t>
            </a:fld>
            <a:endParaRPr lang="en-US"/>
          </a:p>
        </p:txBody>
      </p:sp>
    </p:spTree>
    <p:extLst>
      <p:ext uri="{BB962C8B-B14F-4D97-AF65-F5344CB8AC3E}">
        <p14:creationId xmlns:p14="http://schemas.microsoft.com/office/powerpoint/2010/main" val="40445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Figure 3.11 shows the proportion of people that have mail delivered to their homes.13 Japan and Uzbekistan come out on top with 100% having access. In contrast, only 2% of Tonga’s population can avail of the service. </a:t>
            </a:r>
          </a:p>
        </p:txBody>
      </p:sp>
      <p:sp>
        <p:nvSpPr>
          <p:cNvPr id="4" name="Slide Number Placeholder 3"/>
          <p:cNvSpPr>
            <a:spLocks noGrp="1"/>
          </p:cNvSpPr>
          <p:nvPr>
            <p:ph type="sldNum" sz="quarter" idx="10"/>
          </p:nvPr>
        </p:nvSpPr>
        <p:spPr/>
        <p:txBody>
          <a:bodyPr/>
          <a:lstStyle/>
          <a:p>
            <a:fld id="{4DA28FFA-BB40-4CEA-9F9C-56C04E0C4AB5}" type="slidenum">
              <a:rPr lang="en-US" smtClean="0"/>
              <a:t>8</a:t>
            </a:fld>
            <a:endParaRPr lang="en-US"/>
          </a:p>
        </p:txBody>
      </p:sp>
    </p:spTree>
    <p:extLst>
      <p:ext uri="{BB962C8B-B14F-4D97-AF65-F5344CB8AC3E}">
        <p14:creationId xmlns:p14="http://schemas.microsoft.com/office/powerpoint/2010/main" val="2468497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Figure 3.13 illustrates the number of Asia and Pacific economies at various stages of legislation affecting e-commerce.20 Most economies have some type of electronic transaction and cybercrime legislation, while many are lax when it comes to privacy and data protection and consumer protection laws.</a:t>
            </a:r>
          </a:p>
        </p:txBody>
      </p:sp>
      <p:sp>
        <p:nvSpPr>
          <p:cNvPr id="4" name="Slide Number Placeholder 3"/>
          <p:cNvSpPr>
            <a:spLocks noGrp="1"/>
          </p:cNvSpPr>
          <p:nvPr>
            <p:ph type="sldNum" sz="quarter" idx="10"/>
          </p:nvPr>
        </p:nvSpPr>
        <p:spPr/>
        <p:txBody>
          <a:bodyPr/>
          <a:lstStyle/>
          <a:p>
            <a:fld id="{4DA28FFA-BB40-4CEA-9F9C-56C04E0C4AB5}" type="slidenum">
              <a:rPr lang="en-US" smtClean="0"/>
              <a:t>9</a:t>
            </a:fld>
            <a:endParaRPr lang="en-US"/>
          </a:p>
        </p:txBody>
      </p:sp>
    </p:spTree>
    <p:extLst>
      <p:ext uri="{BB962C8B-B14F-4D97-AF65-F5344CB8AC3E}">
        <p14:creationId xmlns:p14="http://schemas.microsoft.com/office/powerpoint/2010/main" val="1808232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1085850" lvl="2" indent="-171450">
              <a:buFontTx/>
              <a:buChar char="-"/>
            </a:pPr>
            <a:endParaRPr lang="en-US" baseline="0" dirty="0"/>
          </a:p>
        </p:txBody>
      </p:sp>
      <p:sp>
        <p:nvSpPr>
          <p:cNvPr id="4" name="Slide Number Placeholder 3"/>
          <p:cNvSpPr>
            <a:spLocks noGrp="1"/>
          </p:cNvSpPr>
          <p:nvPr>
            <p:ph type="sldNum" sz="quarter" idx="10"/>
          </p:nvPr>
        </p:nvSpPr>
        <p:spPr/>
        <p:txBody>
          <a:bodyPr/>
          <a:lstStyle/>
          <a:p>
            <a:fld id="{4DA28FFA-BB40-4CEA-9F9C-56C04E0C4AB5}" type="slidenum">
              <a:rPr lang="en-US" smtClean="0"/>
              <a:t>10</a:t>
            </a:fld>
            <a:endParaRPr lang="en-US"/>
          </a:p>
        </p:txBody>
      </p:sp>
    </p:spTree>
    <p:extLst>
      <p:ext uri="{BB962C8B-B14F-4D97-AF65-F5344CB8AC3E}">
        <p14:creationId xmlns:p14="http://schemas.microsoft.com/office/powerpoint/2010/main" val="3971798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A28FFA-BB40-4CEA-9F9C-56C04E0C4AB5}" type="slidenum">
              <a:rPr lang="en-US" smtClean="0"/>
              <a:t>11</a:t>
            </a:fld>
            <a:endParaRPr lang="en-US"/>
          </a:p>
        </p:txBody>
      </p:sp>
    </p:spTree>
    <p:extLst>
      <p:ext uri="{BB962C8B-B14F-4D97-AF65-F5344CB8AC3E}">
        <p14:creationId xmlns:p14="http://schemas.microsoft.com/office/powerpoint/2010/main" val="11626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DA28FFA-BB40-4CEA-9F9C-56C04E0C4AB5}" type="slidenum">
              <a:rPr lang="en-US" smtClean="0"/>
              <a:t>12</a:t>
            </a:fld>
            <a:endParaRPr lang="en-US"/>
          </a:p>
        </p:txBody>
      </p:sp>
    </p:spTree>
    <p:extLst>
      <p:ext uri="{BB962C8B-B14F-4D97-AF65-F5344CB8AC3E}">
        <p14:creationId xmlns:p14="http://schemas.microsoft.com/office/powerpoint/2010/main" val="1682361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A28FFA-BB40-4CEA-9F9C-56C04E0C4AB5}" type="slidenum">
              <a:rPr lang="en-US" smtClean="0"/>
              <a:t>13</a:t>
            </a:fld>
            <a:endParaRPr lang="en-US"/>
          </a:p>
        </p:txBody>
      </p:sp>
    </p:spTree>
    <p:extLst>
      <p:ext uri="{BB962C8B-B14F-4D97-AF65-F5344CB8AC3E}">
        <p14:creationId xmlns:p14="http://schemas.microsoft.com/office/powerpoint/2010/main" val="8417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PH"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6053B06-7572-4C33-953D-5781F69F3C64}" type="slidenum">
              <a:rPr lang="en-US" smtClean="0"/>
              <a:t>14</a:t>
            </a:fld>
            <a:endParaRPr lang="en-US" dirty="0"/>
          </a:p>
        </p:txBody>
      </p:sp>
    </p:spTree>
    <p:extLst>
      <p:ext uri="{BB962C8B-B14F-4D97-AF65-F5344CB8AC3E}">
        <p14:creationId xmlns:p14="http://schemas.microsoft.com/office/powerpoint/2010/main" val="3505644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DA28FFA-BB40-4CEA-9F9C-56C04E0C4AB5}" type="slidenum">
              <a:rPr lang="en-US" smtClean="0"/>
              <a:t>15</a:t>
            </a:fld>
            <a:endParaRPr lang="en-US"/>
          </a:p>
        </p:txBody>
      </p:sp>
    </p:spTree>
    <p:extLst>
      <p:ext uri="{BB962C8B-B14F-4D97-AF65-F5344CB8AC3E}">
        <p14:creationId xmlns:p14="http://schemas.microsoft.com/office/powerpoint/2010/main" val="173864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884688" eaLnBrk="0" hangingPunct="0">
              <a:defRPr>
                <a:solidFill>
                  <a:schemeClr val="tx1"/>
                </a:solidFill>
                <a:latin typeface="Arial" pitchFamily="34" charset="0"/>
              </a:defRPr>
            </a:lvl1pPr>
            <a:lvl2pPr marL="716322" indent="-275509" defTabSz="884688" eaLnBrk="0" hangingPunct="0">
              <a:defRPr>
                <a:solidFill>
                  <a:schemeClr val="tx1"/>
                </a:solidFill>
                <a:latin typeface="Arial" pitchFamily="34" charset="0"/>
              </a:defRPr>
            </a:lvl2pPr>
            <a:lvl3pPr marL="1102034" indent="-220407" defTabSz="884688" eaLnBrk="0" hangingPunct="0">
              <a:defRPr>
                <a:solidFill>
                  <a:schemeClr val="tx1"/>
                </a:solidFill>
                <a:latin typeface="Arial" pitchFamily="34" charset="0"/>
              </a:defRPr>
            </a:lvl3pPr>
            <a:lvl4pPr marL="1542846" indent="-220407" defTabSz="884688" eaLnBrk="0" hangingPunct="0">
              <a:defRPr>
                <a:solidFill>
                  <a:schemeClr val="tx1"/>
                </a:solidFill>
                <a:latin typeface="Arial" pitchFamily="34" charset="0"/>
              </a:defRPr>
            </a:lvl4pPr>
            <a:lvl5pPr marL="1983660" indent="-220407" defTabSz="884688" eaLnBrk="0" hangingPunct="0">
              <a:defRPr>
                <a:solidFill>
                  <a:schemeClr val="tx1"/>
                </a:solidFill>
                <a:latin typeface="Arial" pitchFamily="34" charset="0"/>
              </a:defRPr>
            </a:lvl5pPr>
            <a:lvl6pPr marL="2424473" indent="-220407" defTabSz="884688" eaLnBrk="0" fontAlgn="base" hangingPunct="0">
              <a:spcBef>
                <a:spcPct val="0"/>
              </a:spcBef>
              <a:spcAft>
                <a:spcPct val="0"/>
              </a:spcAft>
              <a:defRPr>
                <a:solidFill>
                  <a:schemeClr val="tx1"/>
                </a:solidFill>
                <a:latin typeface="Arial" pitchFamily="34" charset="0"/>
              </a:defRPr>
            </a:lvl6pPr>
            <a:lvl7pPr marL="2865286" indent="-220407" defTabSz="884688" eaLnBrk="0" fontAlgn="base" hangingPunct="0">
              <a:spcBef>
                <a:spcPct val="0"/>
              </a:spcBef>
              <a:spcAft>
                <a:spcPct val="0"/>
              </a:spcAft>
              <a:defRPr>
                <a:solidFill>
                  <a:schemeClr val="tx1"/>
                </a:solidFill>
                <a:latin typeface="Arial" pitchFamily="34" charset="0"/>
              </a:defRPr>
            </a:lvl7pPr>
            <a:lvl8pPr marL="3306099" indent="-220407" defTabSz="884688" eaLnBrk="0" fontAlgn="base" hangingPunct="0">
              <a:spcBef>
                <a:spcPct val="0"/>
              </a:spcBef>
              <a:spcAft>
                <a:spcPct val="0"/>
              </a:spcAft>
              <a:defRPr>
                <a:solidFill>
                  <a:schemeClr val="tx1"/>
                </a:solidFill>
                <a:latin typeface="Arial" pitchFamily="34" charset="0"/>
              </a:defRPr>
            </a:lvl8pPr>
            <a:lvl9pPr marL="3746913" indent="-220407" defTabSz="884688" eaLnBrk="0" fontAlgn="base" hangingPunct="0">
              <a:spcBef>
                <a:spcPct val="0"/>
              </a:spcBef>
              <a:spcAft>
                <a:spcPct val="0"/>
              </a:spcAft>
              <a:defRPr>
                <a:solidFill>
                  <a:schemeClr val="tx1"/>
                </a:solidFill>
                <a:latin typeface="Arial" pitchFamily="34" charset="0"/>
              </a:defRPr>
            </a:lvl9pPr>
          </a:lstStyle>
          <a:p>
            <a:pPr eaLnBrk="1" hangingPunct="1"/>
            <a:fld id="{2A3609C5-5D24-4253-AAA2-92CEE86185A8}" type="slidenum">
              <a:rPr lang="ko-KR" altLang="en-US">
                <a:solidFill>
                  <a:prstClr val="black"/>
                </a:solidFill>
              </a:rPr>
              <a:pPr eaLnBrk="1" hangingPunct="1"/>
              <a:t>17</a:t>
            </a:fld>
            <a:endParaRPr lang="th-TH" altLang="en-US">
              <a:solidFill>
                <a:prstClr val="black"/>
              </a:solidFill>
            </a:endParaRPr>
          </a:p>
        </p:txBody>
      </p:sp>
      <p:sp>
        <p:nvSpPr>
          <p:cNvPr id="38915" name="Rectangle 2"/>
          <p:cNvSpPr>
            <a:spLocks noGrp="1" noRot="1" noChangeAspect="1" noChangeArrowheads="1" noTextEdit="1"/>
          </p:cNvSpPr>
          <p:nvPr>
            <p:ph type="sldImg"/>
          </p:nvPr>
        </p:nvSpPr>
        <p:spPr>
          <a:xfrm>
            <a:off x="717550" y="1162050"/>
            <a:ext cx="5575300" cy="3136900"/>
          </a:xfrm>
          <a:ln/>
        </p:spPr>
      </p:sp>
      <p:sp>
        <p:nvSpPr>
          <p:cNvPr id="38916" name="Rectangle 3"/>
          <p:cNvSpPr>
            <a:spLocks noGrp="1" noChangeArrowheads="1"/>
          </p:cNvSpPr>
          <p:nvPr>
            <p:ph type="body" idx="1"/>
          </p:nvPr>
        </p:nvSpPr>
        <p:spPr>
          <a:noFill/>
        </p:spPr>
        <p:txBody>
          <a:bodyPr/>
          <a:lstStyle/>
          <a:p>
            <a:pPr eaLnBrk="1" hangingPunct="1"/>
            <a:r>
              <a:rPr lang="en-US" altLang="en-US" dirty="0">
                <a:latin typeface="Arial" pitchFamily="34" charset="0"/>
              </a:rPr>
              <a:t>Creating an enabling legal environment involves enacting new laws as well as revising existing legal provisions.</a:t>
            </a:r>
          </a:p>
          <a:p>
            <a:pPr eaLnBrk="1" hangingPunct="1"/>
            <a:r>
              <a:rPr lang="en-US" altLang="en-US" dirty="0">
                <a:latin typeface="Arial" pitchFamily="34" charset="0"/>
              </a:rPr>
              <a:t>The legal issues to be taken into account includes:</a:t>
            </a:r>
          </a:p>
          <a:p>
            <a:pPr eaLnBrk="1" hangingPunct="1"/>
            <a:r>
              <a:rPr lang="en-US" altLang="en-US" dirty="0">
                <a:latin typeface="Arial" pitchFamily="34" charset="0"/>
              </a:rPr>
              <a:t>1. </a:t>
            </a:r>
            <a:r>
              <a:rPr lang="en-US" altLang="ko-KR" dirty="0">
                <a:latin typeface="Arial" pitchFamily="34" charset="0"/>
                <a:ea typeface="Gulim" pitchFamily="34" charset="-127"/>
              </a:rPr>
              <a:t>Legal basis for establishing a Single Window</a:t>
            </a:r>
          </a:p>
          <a:p>
            <a:pPr eaLnBrk="1" hangingPunct="1"/>
            <a:r>
              <a:rPr lang="en-US" altLang="ko-KR" dirty="0">
                <a:latin typeface="Arial" pitchFamily="34" charset="0"/>
                <a:ea typeface="Gulim" pitchFamily="34" charset="-127"/>
              </a:rPr>
              <a:t>2. Legal validity of electronic document</a:t>
            </a:r>
          </a:p>
          <a:p>
            <a:pPr eaLnBrk="1" hangingPunct="1"/>
            <a:r>
              <a:rPr lang="en-US" altLang="en-US" dirty="0">
                <a:latin typeface="Arial" pitchFamily="34" charset="0"/>
              </a:rPr>
              <a:t>3. Issue of liability</a:t>
            </a:r>
          </a:p>
          <a:p>
            <a:pPr eaLnBrk="1" hangingPunct="1"/>
            <a:r>
              <a:rPr lang="en-US" altLang="en-US" dirty="0">
                <a:latin typeface="Arial" pitchFamily="34" charset="0"/>
              </a:rPr>
              <a:t>4. </a:t>
            </a:r>
            <a:r>
              <a:rPr lang="en-US" altLang="ko-KR" dirty="0">
                <a:latin typeface="Arial" pitchFamily="34" charset="0"/>
                <a:ea typeface="Gulim" pitchFamily="34" charset="-127"/>
              </a:rPr>
              <a:t>Data protection</a:t>
            </a:r>
          </a:p>
          <a:p>
            <a:pPr eaLnBrk="1" hangingPunct="1"/>
            <a:r>
              <a:rPr lang="en-US" altLang="ko-KR" dirty="0">
                <a:latin typeface="Arial" pitchFamily="34" charset="0"/>
                <a:ea typeface="Gulim" pitchFamily="34" charset="-127"/>
              </a:rPr>
              <a:t>5. e-Archiving of trade data</a:t>
            </a:r>
          </a:p>
          <a:p>
            <a:pPr eaLnBrk="1" hangingPunct="1"/>
            <a:r>
              <a:rPr lang="en-US" altLang="ko-KR" dirty="0">
                <a:latin typeface="Arial" pitchFamily="34" charset="0"/>
                <a:ea typeface="Gulim" pitchFamily="34" charset="-127"/>
              </a:rPr>
              <a:t>6. Data quality</a:t>
            </a:r>
          </a:p>
          <a:p>
            <a:pPr eaLnBrk="1" hangingPunct="1"/>
            <a:r>
              <a:rPr lang="en-US" altLang="ko-KR" dirty="0">
                <a:latin typeface="Arial" pitchFamily="34" charset="0"/>
                <a:ea typeface="Gulim" pitchFamily="34" charset="-127"/>
              </a:rPr>
              <a:t>7. Data access authority </a:t>
            </a:r>
          </a:p>
          <a:p>
            <a:pPr eaLnBrk="1" hangingPunct="1"/>
            <a:r>
              <a:rPr lang="en-US" altLang="ko-KR" dirty="0">
                <a:latin typeface="Arial" pitchFamily="34" charset="0"/>
                <a:ea typeface="Gulim" pitchFamily="34" charset="-127"/>
              </a:rPr>
              <a:t>8. Competition </a:t>
            </a:r>
          </a:p>
          <a:p>
            <a:pPr eaLnBrk="1" hangingPunct="1"/>
            <a:r>
              <a:rPr lang="en-US" altLang="ko-KR" dirty="0">
                <a:latin typeface="Arial" pitchFamily="34" charset="0"/>
                <a:ea typeface="Gulim" pitchFamily="34" charset="-127"/>
              </a:rPr>
              <a:t>9. Arbitration and dispute resolution</a:t>
            </a:r>
          </a:p>
          <a:p>
            <a:pPr eaLnBrk="1" hangingPunct="1"/>
            <a:r>
              <a:rPr lang="en-US" altLang="ko-KR" dirty="0">
                <a:latin typeface="Arial" pitchFamily="34" charset="0"/>
                <a:ea typeface="Gulim" pitchFamily="34" charset="-127"/>
              </a:rPr>
              <a:t>10. Intellectual property right and data ownership</a:t>
            </a:r>
          </a:p>
          <a:p>
            <a:pPr eaLnBrk="1" hangingPunct="1"/>
            <a:r>
              <a:rPr lang="en-US" altLang="ko-KR" dirty="0">
                <a:latin typeface="Arial" pitchFamily="34" charset="0"/>
                <a:ea typeface="Gulim" pitchFamily="34" charset="-127"/>
              </a:rPr>
              <a:t>11. Single Window structure and organization, and</a:t>
            </a:r>
          </a:p>
          <a:p>
            <a:pPr eaLnBrk="1" hangingPunct="1"/>
            <a:r>
              <a:rPr lang="en-US" altLang="ko-KR" dirty="0">
                <a:latin typeface="Arial" pitchFamily="34" charset="0"/>
                <a:ea typeface="Gulim" pitchFamily="34" charset="-127"/>
              </a:rPr>
              <a:t>12. Identification, authentication &amp; authorization</a:t>
            </a:r>
            <a:endParaRPr lang="ko-KR" altLang="en-US" dirty="0">
              <a:latin typeface="Arial" pitchFamily="34" charset="0"/>
              <a:ea typeface="Gulim" pitchFamily="34" charset="-127"/>
            </a:endParaRPr>
          </a:p>
          <a:p>
            <a:pPr eaLnBrk="1" hangingPunct="1">
              <a:spcBef>
                <a:spcPct val="0"/>
              </a:spcBef>
            </a:pPr>
            <a:endParaRPr lang="en-US" altLang="en-US" dirty="0">
              <a:latin typeface="Arial" pitchFamily="34" charset="0"/>
            </a:endParaRPr>
          </a:p>
          <a:p>
            <a:pPr eaLnBrk="1" hangingPunct="1"/>
            <a:endParaRPr lang="en-US" altLang="en-US" dirty="0">
              <a:latin typeface="Arial" pitchFamily="34" charset="0"/>
            </a:endParaRPr>
          </a:p>
        </p:txBody>
      </p:sp>
    </p:spTree>
    <p:extLst>
      <p:ext uri="{BB962C8B-B14F-4D97-AF65-F5344CB8AC3E}">
        <p14:creationId xmlns:p14="http://schemas.microsoft.com/office/powerpoint/2010/main" val="3131947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4DA28FFA-BB40-4CEA-9F9C-56C04E0C4AB5}" type="slidenum">
              <a:rPr lang="en-US" smtClean="0"/>
              <a:t>20</a:t>
            </a:fld>
            <a:endParaRPr lang="en-US"/>
          </a:p>
        </p:txBody>
      </p:sp>
    </p:spTree>
    <p:extLst>
      <p:ext uri="{BB962C8B-B14F-4D97-AF65-F5344CB8AC3E}">
        <p14:creationId xmlns:p14="http://schemas.microsoft.com/office/powerpoint/2010/main" val="1727471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EBA00F-D088-4A66-BC99-6CC4D325F08D}" type="datetime1">
              <a:rPr lang="en-US" smtClean="0"/>
              <a:t>9/19/18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40052" t="12451" b="-19697"/>
          <a:stretch/>
        </p:blipFill>
        <p:spPr>
          <a:xfrm>
            <a:off x="1" y="14515"/>
            <a:ext cx="12191999" cy="6865257"/>
          </a:xfrm>
          <a:prstGeom prst="rect">
            <a:avLst/>
          </a:prstGeom>
        </p:spPr>
      </p:pic>
    </p:spTree>
    <p:extLst>
      <p:ext uri="{BB962C8B-B14F-4D97-AF65-F5344CB8AC3E}">
        <p14:creationId xmlns:p14="http://schemas.microsoft.com/office/powerpoint/2010/main" val="2614686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40052" t="12451" b="-19697"/>
          <a:stretch/>
        </p:blipFill>
        <p:spPr>
          <a:xfrm>
            <a:off x="1" y="136525"/>
            <a:ext cx="12191999" cy="6721475"/>
          </a:xfrm>
          <a:prstGeom prst="rect">
            <a:avLst/>
          </a:prstGeom>
        </p:spPr>
      </p:pic>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dirty="0"/>
          </a:p>
        </p:txBody>
      </p:sp>
      <p:pic>
        <p:nvPicPr>
          <p:cNvPr id="11" name="Picture 20" descr="25mmBB"/>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11425" y="6211138"/>
            <a:ext cx="617263" cy="4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close up of a sign&#10;&#10;Description generated with very high confidence">
            <a:extLst>
              <a:ext uri="{FF2B5EF4-FFF2-40B4-BE49-F238E27FC236}">
                <a16:creationId xmlns:a16="http://schemas.microsoft.com/office/drawing/2014/main" id="{73985C71-98FB-4B3C-831D-299F2232F02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55628" y="6186818"/>
            <a:ext cx="2455227" cy="477920"/>
          </a:xfrm>
          <a:prstGeom prst="rect">
            <a:avLst/>
          </a:prstGeom>
        </p:spPr>
      </p:pic>
    </p:spTree>
    <p:extLst>
      <p:ext uri="{BB962C8B-B14F-4D97-AF65-F5344CB8AC3E}">
        <p14:creationId xmlns:p14="http://schemas.microsoft.com/office/powerpoint/2010/main" val="2040854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0" y="1845985"/>
            <a:ext cx="10515600" cy="41855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0307781" y="6356352"/>
            <a:ext cx="1046019" cy="365125"/>
          </a:xfrm>
        </p:spPr>
        <p:txBody>
          <a:bodyPr/>
          <a:lstStyle/>
          <a:p>
            <a:fld id="{3B2AEF64-9867-4B71-936B-C52248B5A961}" type="slidenum">
              <a:rPr lang="en-US" smtClean="0"/>
              <a:t>‹#›</a:t>
            </a:fld>
            <a:endParaRPr lang="en-US" dirty="0"/>
          </a:p>
        </p:txBody>
      </p:sp>
      <p:pic>
        <p:nvPicPr>
          <p:cNvPr id="7" name="Picture 20" descr="25mmB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1425" y="6211138"/>
            <a:ext cx="617263" cy="4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a sign&#10;&#10;Description generated with very high confidence">
            <a:extLst>
              <a:ext uri="{FF2B5EF4-FFF2-40B4-BE49-F238E27FC236}">
                <a16:creationId xmlns:a16="http://schemas.microsoft.com/office/drawing/2014/main" id="{31F82489-276F-49C3-B11C-6EC9D75E3B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55628" y="6186818"/>
            <a:ext cx="2455227" cy="477920"/>
          </a:xfrm>
          <a:prstGeom prst="rect">
            <a:avLst/>
          </a:prstGeom>
        </p:spPr>
      </p:pic>
    </p:spTree>
    <p:extLst>
      <p:ext uri="{BB962C8B-B14F-4D97-AF65-F5344CB8AC3E}">
        <p14:creationId xmlns:p14="http://schemas.microsoft.com/office/powerpoint/2010/main" val="4191437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Slide Number Placeholder 5"/>
          <p:cNvSpPr>
            <a:spLocks noGrp="1"/>
          </p:cNvSpPr>
          <p:nvPr>
            <p:ph type="sldNum" sz="quarter" idx="12"/>
          </p:nvPr>
        </p:nvSpPr>
        <p:spPr>
          <a:xfrm>
            <a:off x="10307781" y="6356352"/>
            <a:ext cx="1046019" cy="365125"/>
          </a:xfrm>
        </p:spPr>
        <p:txBody>
          <a:bodyPr/>
          <a:lstStyle/>
          <a:p>
            <a:fld id="{3B2AEF64-9867-4B71-936B-C52248B5A961}" type="slidenum">
              <a:rPr lang="en-US" smtClean="0"/>
              <a:t>‹#›</a:t>
            </a:fld>
            <a:endParaRPr lang="en-US" dirty="0"/>
          </a:p>
        </p:txBody>
      </p:sp>
      <p:pic>
        <p:nvPicPr>
          <p:cNvPr id="10" name="Picture 20" descr="25mmB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1425" y="6211138"/>
            <a:ext cx="617263" cy="4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a sign&#10;&#10;Description generated with very high confidence">
            <a:extLst>
              <a:ext uri="{FF2B5EF4-FFF2-40B4-BE49-F238E27FC236}">
                <a16:creationId xmlns:a16="http://schemas.microsoft.com/office/drawing/2014/main" id="{37E7296F-5EAD-4A8B-A921-7B6BC2C231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55628" y="6186818"/>
            <a:ext cx="2455227" cy="477920"/>
          </a:xfrm>
          <a:prstGeom prst="rect">
            <a:avLst/>
          </a:prstGeom>
        </p:spPr>
      </p:pic>
    </p:spTree>
    <p:extLst>
      <p:ext uri="{BB962C8B-B14F-4D97-AF65-F5344CB8AC3E}">
        <p14:creationId xmlns:p14="http://schemas.microsoft.com/office/powerpoint/2010/main" val="718111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663573"/>
          </a:xfrm>
        </p:spPr>
        <p:txBody>
          <a:bodyPr>
            <a:normAutofit/>
          </a:bodyPr>
          <a:lstStyle>
            <a:lvl1pPr algn="ctr">
              <a:defRPr sz="3200" b="1"/>
            </a:lvl1pPr>
          </a:lstStyle>
          <a:p>
            <a:r>
              <a:rPr lang="en-US" dirty="0"/>
              <a:t>Click to edit Master title style</a:t>
            </a:r>
          </a:p>
        </p:txBody>
      </p:sp>
      <p:sp>
        <p:nvSpPr>
          <p:cNvPr id="8" name="Slide Number Placeholder 5"/>
          <p:cNvSpPr>
            <a:spLocks noGrp="1"/>
          </p:cNvSpPr>
          <p:nvPr>
            <p:ph type="sldNum" sz="quarter" idx="12"/>
          </p:nvPr>
        </p:nvSpPr>
        <p:spPr>
          <a:xfrm>
            <a:off x="10307781" y="6356352"/>
            <a:ext cx="1046019" cy="365125"/>
          </a:xfrm>
        </p:spPr>
        <p:txBody>
          <a:bodyPr/>
          <a:lstStyle/>
          <a:p>
            <a:fld id="{3B2AEF64-9867-4B71-936B-C52248B5A961}" type="slidenum">
              <a:rPr lang="en-US" smtClean="0"/>
              <a:t>‹#›</a:t>
            </a:fld>
            <a:endParaRPr lang="en-US" dirty="0"/>
          </a:p>
        </p:txBody>
      </p:sp>
      <p:pic>
        <p:nvPicPr>
          <p:cNvPr id="9" name="Picture 20" descr="25mmB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1425" y="6211138"/>
            <a:ext cx="617263" cy="4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close up of a sign&#10;&#10;Description generated with very high confidence">
            <a:extLst>
              <a:ext uri="{FF2B5EF4-FFF2-40B4-BE49-F238E27FC236}">
                <a16:creationId xmlns:a16="http://schemas.microsoft.com/office/drawing/2014/main" id="{0C73E452-F92D-47A7-897E-3DEDD55FE6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8736" y="6196164"/>
            <a:ext cx="2455227" cy="477920"/>
          </a:xfrm>
          <a:prstGeom prst="rect">
            <a:avLst/>
          </a:prstGeom>
        </p:spPr>
      </p:pic>
    </p:spTree>
    <p:extLst>
      <p:ext uri="{BB962C8B-B14F-4D97-AF65-F5344CB8AC3E}">
        <p14:creationId xmlns:p14="http://schemas.microsoft.com/office/powerpoint/2010/main" val="4048329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307781" y="6356352"/>
            <a:ext cx="1046019" cy="365125"/>
          </a:xfrm>
        </p:spPr>
        <p:txBody>
          <a:bodyPr/>
          <a:lstStyle/>
          <a:p>
            <a:fld id="{3B2AEF64-9867-4B71-936B-C52248B5A961}" type="slidenum">
              <a:rPr lang="en-US" smtClean="0"/>
              <a:t>‹#›</a:t>
            </a:fld>
            <a:endParaRPr lang="en-US" dirty="0"/>
          </a:p>
        </p:txBody>
      </p:sp>
      <p:pic>
        <p:nvPicPr>
          <p:cNvPr id="8" name="Picture 20" descr="25mmB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11425" y="6211138"/>
            <a:ext cx="617263" cy="4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close up of a sign&#10;&#10;Description generated with very high confidence">
            <a:extLst>
              <a:ext uri="{FF2B5EF4-FFF2-40B4-BE49-F238E27FC236}">
                <a16:creationId xmlns:a16="http://schemas.microsoft.com/office/drawing/2014/main" id="{ACE6F351-4552-48B6-BD90-C88F86A28C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55628" y="6186818"/>
            <a:ext cx="2455227" cy="477920"/>
          </a:xfrm>
          <a:prstGeom prst="rect">
            <a:avLst/>
          </a:prstGeom>
        </p:spPr>
      </p:pic>
    </p:spTree>
    <p:extLst>
      <p:ext uri="{BB962C8B-B14F-4D97-AF65-F5344CB8AC3E}">
        <p14:creationId xmlns:p14="http://schemas.microsoft.com/office/powerpoint/2010/main" val="2841071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624B7A5-426F-4324-BC50-D8686EA2C931}" type="datetime1">
              <a:rPr lang="en-US" smtClean="0"/>
              <a:t>9/19/18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181047397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7624B7A5-426F-4324-BC50-D8686EA2C931}" type="datetime1">
              <a:rPr lang="en-US" smtClean="0"/>
              <a:t>9/19/18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331148362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7624B7A5-426F-4324-BC50-D8686EA2C931}" type="datetime1">
              <a:rPr lang="en-US" smtClean="0"/>
              <a:t>9/19/18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138619549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7624B7A5-426F-4324-BC50-D8686EA2C931}" type="datetime1">
              <a:rPr lang="en-US" smtClean="0"/>
              <a:t>9/19/18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10545868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
第二级
第三级
第四级
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
第二级
第三级
第四级
第五级</a:t>
            </a:r>
            <a:endParaRPr lang="en-US" dirty="0"/>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
第二级
第三级
第四级
第五级</a:t>
            </a:r>
            <a:endParaRPr lang="en-US" dirty="0"/>
          </a:p>
        </p:txBody>
      </p:sp>
      <p:sp>
        <p:nvSpPr>
          <p:cNvPr id="7" name="Date Placeholder 6"/>
          <p:cNvSpPr>
            <a:spLocks noGrp="1"/>
          </p:cNvSpPr>
          <p:nvPr>
            <p:ph type="dt" sz="half" idx="10"/>
          </p:nvPr>
        </p:nvSpPr>
        <p:spPr/>
        <p:txBody>
          <a:bodyPr/>
          <a:lstStyle/>
          <a:p>
            <a:fld id="{7624B7A5-426F-4324-BC50-D8686EA2C931}" type="datetime1">
              <a:rPr lang="en-US" smtClean="0"/>
              <a:t>9/19/18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15181109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624B7A5-426F-4324-BC50-D8686EA2C931}" type="datetime1">
              <a:rPr lang="en-US" smtClean="0"/>
              <a:t>9/19/18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335294413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24B7A5-426F-4324-BC50-D8686EA2C931}" type="datetime1">
              <a:rPr lang="en-US" smtClean="0"/>
              <a:t>9/19/18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114084773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
第二级
第三级
第四级
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7624B7A5-426F-4324-BC50-D8686EA2C931}" type="datetime1">
              <a:rPr lang="en-US" smtClean="0"/>
              <a:t>9/19/18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422871964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7624B7A5-426F-4324-BC50-D8686EA2C931}" type="datetime1">
              <a:rPr lang="en-US" smtClean="0"/>
              <a:t>9/19/18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36473094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7624B7A5-426F-4324-BC50-D8686EA2C931}" type="datetime1">
              <a:rPr lang="en-US" smtClean="0"/>
              <a:t>9/19/18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27026982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7624B7A5-426F-4324-BC50-D8686EA2C931}" type="datetime1">
              <a:rPr lang="en-US" smtClean="0"/>
              <a:t>9/19/18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AEF64-9867-4B71-936B-C52248B5A961}" type="slidenum">
              <a:rPr lang="en-US" smtClean="0"/>
              <a:t>‹#›</a:t>
            </a:fld>
            <a:endParaRPr lang="en-US"/>
          </a:p>
        </p:txBody>
      </p:sp>
    </p:spTree>
    <p:extLst>
      <p:ext uri="{BB962C8B-B14F-4D97-AF65-F5344CB8AC3E}">
        <p14:creationId xmlns:p14="http://schemas.microsoft.com/office/powerpoint/2010/main" val="3019755507"/>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4B7A5-426F-4324-BC50-D8686EA2C931}" type="datetime1">
              <a:rPr lang="en-US" smtClean="0"/>
              <a:t>9/19/18</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AEF64-9867-4B71-936B-C52248B5A961}" type="slidenum">
              <a:rPr lang="en-US" smtClean="0"/>
              <a:t>‹#›</a:t>
            </a:fld>
            <a:endParaRPr lang="en-US"/>
          </a:p>
        </p:txBody>
      </p:sp>
    </p:spTree>
    <p:extLst>
      <p:ext uri="{BB962C8B-B14F-4D97-AF65-F5344CB8AC3E}">
        <p14:creationId xmlns:p14="http://schemas.microsoft.com/office/powerpoint/2010/main" val="3934842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9" r:id="rId5"/>
    <p:sldLayoutId id="2147483680"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
第二级
第三级
第四级
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4B7A5-426F-4324-BC50-D8686EA2C931}" type="datetime1">
              <a:rPr lang="en-US" smtClean="0"/>
              <a:t>9/19/18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AEF64-9867-4B71-936B-C52248B5A961}" type="slidenum">
              <a:rPr lang="en-US" smtClean="0"/>
              <a:t>‹#›</a:t>
            </a:fld>
            <a:endParaRPr lang="en-US"/>
          </a:p>
        </p:txBody>
      </p:sp>
    </p:spTree>
    <p:extLst>
      <p:ext uri="{BB962C8B-B14F-4D97-AF65-F5344CB8AC3E}">
        <p14:creationId xmlns:p14="http://schemas.microsoft.com/office/powerpoint/2010/main" val="317188423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chart" Target="../charts/chart8.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www.unescap.org/resources/embracing-e-commerce-revolution-asia-and-pacific"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117993" y="1659972"/>
            <a:ext cx="7990171" cy="1769028"/>
          </a:xfrm>
        </p:spPr>
        <p:txBody>
          <a:bodyPr>
            <a:noAutofit/>
          </a:bodyPr>
          <a:lstStyle/>
          <a:p>
            <a:pPr algn="l"/>
            <a:r>
              <a:rPr lang="en-US" altLang="ko-KR" sz="4000" b="1" dirty="0">
                <a:solidFill>
                  <a:srgbClr val="0070C0"/>
                </a:solidFill>
                <a:latin typeface="Arial" panose="020B0604020202020204" pitchFamily="34" charset="0"/>
                <a:ea typeface="Gulim" pitchFamily="34" charset="-127"/>
                <a:cs typeface="Arial" panose="020B0604020202020204" pitchFamily="34" charset="0"/>
              </a:rPr>
              <a:t>Embracing the E-commerce Revolution in Asia and the Pacific</a:t>
            </a:r>
          </a:p>
        </p:txBody>
      </p:sp>
      <p:sp>
        <p:nvSpPr>
          <p:cNvPr id="6" name="Subtitle 2"/>
          <p:cNvSpPr txBox="1">
            <a:spLocks/>
          </p:cNvSpPr>
          <p:nvPr/>
        </p:nvSpPr>
        <p:spPr>
          <a:xfrm>
            <a:off x="2117993" y="4002375"/>
            <a:ext cx="6614881" cy="22591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endParaRPr lang="en-US" altLang="en-US" sz="1400" dirty="0">
              <a:solidFill>
                <a:schemeClr val="bg2">
                  <a:lumMod val="50000"/>
                </a:schemeClr>
              </a:solidFill>
              <a:latin typeface="Arial" panose="020B0604020202020204" pitchFamily="34" charset="0"/>
              <a:cs typeface="Arial" panose="020B0604020202020204" pitchFamily="34" charset="0"/>
            </a:endParaRPr>
          </a:p>
          <a:p>
            <a:pPr algn="l">
              <a:lnSpc>
                <a:spcPct val="100000"/>
              </a:lnSpc>
              <a:spcBef>
                <a:spcPts val="0"/>
              </a:spcBef>
              <a:defRPr/>
            </a:pPr>
            <a:r>
              <a:rPr lang="en-US" sz="2000" b="1" dirty="0" err="1">
                <a:solidFill>
                  <a:srgbClr val="0070C0"/>
                </a:solidFill>
                <a:latin typeface="Arial" panose="020B0604020202020204" pitchFamily="34" charset="0"/>
                <a:cs typeface="Arial" panose="020B0604020202020204" pitchFamily="34" charset="0"/>
              </a:rPr>
              <a:t>Tengfei</a:t>
            </a:r>
            <a:r>
              <a:rPr lang="en-US" sz="2000" b="1" dirty="0">
                <a:solidFill>
                  <a:srgbClr val="0070C0"/>
                </a:solidFill>
                <a:latin typeface="Arial" panose="020B0604020202020204" pitchFamily="34" charset="0"/>
                <a:cs typeface="Arial" panose="020B0604020202020204" pitchFamily="34" charset="0"/>
              </a:rPr>
              <a:t> WANG </a:t>
            </a:r>
            <a:br>
              <a:rPr lang="en-US" dirty="0">
                <a:latin typeface="Arial" panose="020B0604020202020204" pitchFamily="34" charset="0"/>
                <a:cs typeface="Arial" panose="020B0604020202020204" pitchFamily="34" charset="0"/>
              </a:rPr>
            </a:br>
            <a:r>
              <a:rPr lang="en-US" sz="1400" dirty="0">
                <a:solidFill>
                  <a:schemeClr val="bg2">
                    <a:lumMod val="50000"/>
                  </a:schemeClr>
                </a:solidFill>
                <a:latin typeface="Arial" panose="020B0604020202020204" pitchFamily="34" charset="0"/>
                <a:cs typeface="Arial" panose="020B0604020202020204" pitchFamily="34" charset="0"/>
              </a:rPr>
              <a:t>Economic Affairs Officer</a:t>
            </a:r>
            <a:br>
              <a:rPr lang="en-US" sz="1400" dirty="0">
                <a:solidFill>
                  <a:schemeClr val="bg2">
                    <a:lumMod val="50000"/>
                  </a:schemeClr>
                </a:solidFill>
                <a:latin typeface="Arial" panose="020B0604020202020204" pitchFamily="34" charset="0"/>
                <a:cs typeface="Arial" panose="020B0604020202020204" pitchFamily="34" charset="0"/>
              </a:rPr>
            </a:br>
            <a:r>
              <a:rPr lang="en-US" sz="1400" dirty="0">
                <a:solidFill>
                  <a:schemeClr val="bg2">
                    <a:lumMod val="50000"/>
                  </a:schemeClr>
                </a:solidFill>
                <a:latin typeface="Arial" panose="020B0604020202020204" pitchFamily="34" charset="0"/>
                <a:cs typeface="Arial" panose="020B0604020202020204" pitchFamily="34" charset="0"/>
              </a:rPr>
              <a:t>Trade, Investment and Innovation Division</a:t>
            </a:r>
            <a:br>
              <a:rPr lang="en-US" sz="1400" dirty="0">
                <a:solidFill>
                  <a:schemeClr val="bg2">
                    <a:lumMod val="50000"/>
                  </a:schemeClr>
                </a:solidFill>
                <a:latin typeface="Arial" panose="020B0604020202020204" pitchFamily="34" charset="0"/>
                <a:cs typeface="Arial" panose="020B0604020202020204" pitchFamily="34" charset="0"/>
              </a:rPr>
            </a:br>
            <a:r>
              <a:rPr lang="en-US" sz="1400" dirty="0">
                <a:solidFill>
                  <a:schemeClr val="bg2">
                    <a:lumMod val="50000"/>
                  </a:schemeClr>
                </a:solidFill>
                <a:latin typeface="Arial" panose="020B0604020202020204" pitchFamily="34" charset="0"/>
                <a:cs typeface="Arial" panose="020B0604020202020204" pitchFamily="34" charset="0"/>
              </a:rPr>
              <a:t>United Nations Economic and Social Commission for Asia and the Pacific</a:t>
            </a:r>
            <a:br>
              <a:rPr lang="en-US" sz="1400" dirty="0"/>
            </a:br>
            <a:endParaRPr lang="en-US" altLang="en-US" sz="1400" dirty="0">
              <a:solidFill>
                <a:schemeClr val="bg2">
                  <a:lumMod val="50000"/>
                </a:schemeClr>
              </a:solidFill>
              <a:cs typeface="Arial" panose="020B0604020202020204" pitchFamily="34" charset="0"/>
            </a:endParaRPr>
          </a:p>
          <a:p>
            <a:pPr algn="l">
              <a:lnSpc>
                <a:spcPct val="100000"/>
              </a:lnSpc>
              <a:spcBef>
                <a:spcPts val="0"/>
              </a:spcBef>
              <a:defRPr/>
            </a:pPr>
            <a:endParaRPr lang="en-US" altLang="en-US" sz="1400" dirty="0">
              <a:solidFill>
                <a:schemeClr val="bg2">
                  <a:lumMod val="50000"/>
                </a:schemeClr>
              </a:solidFill>
              <a:latin typeface="Arial" panose="020B0604020202020204" pitchFamily="34" charset="0"/>
              <a:cs typeface="Arial" panose="020B0604020202020204" pitchFamily="34" charset="0"/>
            </a:endParaRPr>
          </a:p>
          <a:p>
            <a:pPr algn="l">
              <a:lnSpc>
                <a:spcPct val="100000"/>
              </a:lnSpc>
              <a:spcBef>
                <a:spcPts val="0"/>
              </a:spcBef>
              <a:defRPr/>
            </a:pPr>
            <a:r>
              <a:rPr lang="en-US" altLang="en-US" sz="1400" i="1" dirty="0">
                <a:solidFill>
                  <a:schemeClr val="bg2">
                    <a:lumMod val="50000"/>
                  </a:schemeClr>
                </a:solidFill>
                <a:latin typeface="Arial" panose="020B0604020202020204" pitchFamily="34" charset="0"/>
                <a:cs typeface="Arial" panose="020B0604020202020204" pitchFamily="34" charset="0"/>
              </a:rPr>
              <a:t>The presentation is mainly based on a joint ADB-ESCAP report titled “Embracing the E-commerce Revolution in Asia and the Pacific”. </a:t>
            </a:r>
            <a:r>
              <a:rPr lang="en-US" altLang="en-US" sz="1400" b="1" i="1" dirty="0">
                <a:solidFill>
                  <a:schemeClr val="bg2">
                    <a:lumMod val="50000"/>
                  </a:schemeClr>
                </a:solidFill>
                <a:latin typeface="Arial" panose="020B0604020202020204" pitchFamily="34" charset="0"/>
                <a:cs typeface="Arial" panose="020B0604020202020204" pitchFamily="34" charset="0"/>
              </a:rPr>
              <a:t>Jong Woo Kang </a:t>
            </a:r>
            <a:r>
              <a:rPr lang="en-US" altLang="en-US" sz="1400" i="1" dirty="0">
                <a:solidFill>
                  <a:schemeClr val="bg2">
                    <a:lumMod val="50000"/>
                  </a:schemeClr>
                </a:solidFill>
                <a:latin typeface="Arial" panose="020B0604020202020204" pitchFamily="34" charset="0"/>
                <a:cs typeface="Arial" panose="020B0604020202020204" pitchFamily="34" charset="0"/>
              </a:rPr>
              <a:t>from ADB and </a:t>
            </a:r>
            <a:r>
              <a:rPr lang="en-US" altLang="en-US" sz="1400" b="1" i="1" dirty="0">
                <a:solidFill>
                  <a:schemeClr val="bg2">
                    <a:lumMod val="50000"/>
                  </a:schemeClr>
                </a:solidFill>
                <a:latin typeface="Arial" panose="020B0604020202020204" pitchFamily="34" charset="0"/>
                <a:cs typeface="Arial" panose="020B0604020202020204" pitchFamily="34" charset="0"/>
              </a:rPr>
              <a:t>Tengfei Wang </a:t>
            </a:r>
            <a:r>
              <a:rPr lang="en-US" altLang="en-US" sz="1400" i="1" dirty="0">
                <a:solidFill>
                  <a:schemeClr val="bg2">
                    <a:lumMod val="50000"/>
                  </a:schemeClr>
                </a:solidFill>
                <a:latin typeface="Arial" panose="020B0604020202020204" pitchFamily="34" charset="0"/>
                <a:cs typeface="Arial" panose="020B0604020202020204" pitchFamily="34" charset="0"/>
              </a:rPr>
              <a:t>from ESCAP led the preparation of the report</a:t>
            </a:r>
          </a:p>
          <a:p>
            <a:pPr algn="l">
              <a:lnSpc>
                <a:spcPct val="100000"/>
              </a:lnSpc>
              <a:spcBef>
                <a:spcPts val="0"/>
              </a:spcBef>
              <a:defRPr/>
            </a:pPr>
            <a:endParaRPr lang="en-US" altLang="en-US" sz="1400" dirty="0">
              <a:solidFill>
                <a:schemeClr val="bg2">
                  <a:lumMod val="50000"/>
                </a:schemeClr>
              </a:solidFill>
              <a:latin typeface="Arial" panose="020B0604020202020204" pitchFamily="34" charset="0"/>
              <a:cs typeface="Arial" panose="020B0604020202020204" pitchFamily="34" charset="0"/>
            </a:endParaRPr>
          </a:p>
          <a:p>
            <a:pPr algn="l">
              <a:lnSpc>
                <a:spcPct val="100000"/>
              </a:lnSpc>
              <a:spcBef>
                <a:spcPts val="0"/>
              </a:spcBef>
              <a:defRPr/>
            </a:pPr>
            <a:endParaRPr lang="en-US" altLang="en-US" sz="1400" dirty="0">
              <a:solidFill>
                <a:schemeClr val="bg2">
                  <a:lumMod val="50000"/>
                </a:schemeClr>
              </a:solidFill>
              <a:latin typeface="Arial" panose="020B0604020202020204" pitchFamily="34" charset="0"/>
              <a:cs typeface="Arial" panose="020B0604020202020204" pitchFamily="34" charset="0"/>
            </a:endParaRPr>
          </a:p>
          <a:p>
            <a:pPr algn="l">
              <a:lnSpc>
                <a:spcPct val="100000"/>
              </a:lnSpc>
              <a:spcBef>
                <a:spcPts val="0"/>
              </a:spcBef>
              <a:defRPr/>
            </a:pPr>
            <a:endParaRPr lang="en-PH" altLang="en-US" sz="14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pPr>
            <a:endParaRPr lang="en-PH" altLang="en-US" sz="1400" dirty="0">
              <a:solidFill>
                <a:schemeClr val="tx2"/>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3002"/>
          <a:stretch/>
        </p:blipFill>
        <p:spPr>
          <a:xfrm>
            <a:off x="2117993" y="596487"/>
            <a:ext cx="620099" cy="712990"/>
          </a:xfrm>
          <a:prstGeom prst="rect">
            <a:avLst/>
          </a:prstGeom>
        </p:spPr>
      </p:pic>
      <p:pic>
        <p:nvPicPr>
          <p:cNvPr id="3" name="Picture 2" descr="A close up of a sign&#10;&#10;Description generated with very high confidence">
            <a:extLst>
              <a:ext uri="{FF2B5EF4-FFF2-40B4-BE49-F238E27FC236}">
                <a16:creationId xmlns:a16="http://schemas.microsoft.com/office/drawing/2014/main" id="{F7D204B6-E7FD-482D-8706-89CECCFBB5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5129" y="596488"/>
            <a:ext cx="2189918" cy="568369"/>
          </a:xfrm>
          <a:prstGeom prst="rect">
            <a:avLst/>
          </a:prstGeom>
        </p:spPr>
      </p:pic>
    </p:spTree>
    <p:extLst>
      <p:ext uri="{BB962C8B-B14F-4D97-AF65-F5344CB8AC3E}">
        <p14:creationId xmlns:p14="http://schemas.microsoft.com/office/powerpoint/2010/main" val="1916737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09543"/>
            <a:ext cx="7886700" cy="670043"/>
          </a:xfrm>
        </p:spPr>
        <p:txBody>
          <a:bodyPr>
            <a:normAutofit/>
          </a:bodyPr>
          <a:lstStyle/>
          <a:p>
            <a:pPr algn="ctr"/>
            <a:r>
              <a:rPr lang="en-US" sz="3600" b="1" dirty="0"/>
              <a:t>Key messages</a:t>
            </a:r>
          </a:p>
        </p:txBody>
      </p:sp>
      <p:sp>
        <p:nvSpPr>
          <p:cNvPr id="3" name="Content Placeholder 2"/>
          <p:cNvSpPr>
            <a:spLocks noGrp="1"/>
          </p:cNvSpPr>
          <p:nvPr>
            <p:ph idx="1"/>
          </p:nvPr>
        </p:nvSpPr>
        <p:spPr>
          <a:xfrm>
            <a:off x="1851489" y="720969"/>
            <a:ext cx="8489022" cy="5269523"/>
          </a:xfrm>
        </p:spPr>
        <p:txBody>
          <a:bodyPr>
            <a:noAutofit/>
          </a:bodyPr>
          <a:lstStyle/>
          <a:p>
            <a:pPr marL="285750" lvl="1" indent="-285750">
              <a:lnSpc>
                <a:spcPct val="100000"/>
              </a:lnSpc>
              <a:spcAft>
                <a:spcPts val="1200"/>
              </a:spcAft>
              <a:buFont typeface="Wingdings" panose="05000000000000000000" pitchFamily="2" charset="2"/>
              <a:buChar char="§"/>
            </a:pPr>
            <a:r>
              <a:rPr lang="en-US" dirty="0"/>
              <a:t>E-commerce revolution in Asia and the Pacific presents vast economic potential</a:t>
            </a:r>
          </a:p>
          <a:p>
            <a:pPr marL="285750" lvl="1" indent="-285750">
              <a:lnSpc>
                <a:spcPct val="100000"/>
              </a:lnSpc>
              <a:spcAft>
                <a:spcPts val="1200"/>
              </a:spcAft>
              <a:buFont typeface="Wingdings" panose="05000000000000000000" pitchFamily="2" charset="2"/>
              <a:buChar char="§"/>
            </a:pPr>
            <a:r>
              <a:rPr lang="en-US" dirty="0"/>
              <a:t>E-commerce market in the region remains highly heterogeneous in (</a:t>
            </a:r>
            <a:r>
              <a:rPr lang="en-US" dirty="0" err="1"/>
              <a:t>i</a:t>
            </a:r>
            <a:r>
              <a:rPr lang="en-US" dirty="0"/>
              <a:t>) economic factors and conditions, (ii) legal and institutional environment and (iii) social acceptance </a:t>
            </a:r>
          </a:p>
          <a:p>
            <a:pPr marL="285750" lvl="1" indent="-285750">
              <a:lnSpc>
                <a:spcPct val="100000"/>
              </a:lnSpc>
              <a:spcAft>
                <a:spcPts val="1200"/>
              </a:spcAft>
              <a:buFont typeface="Wingdings" panose="05000000000000000000" pitchFamily="2" charset="2"/>
              <a:buChar char="§"/>
            </a:pPr>
            <a:r>
              <a:rPr lang="en-US" dirty="0"/>
              <a:t>The emergence of new technologies will significantly impact the e-commerce landscape</a:t>
            </a:r>
          </a:p>
          <a:p>
            <a:pPr marL="285750" lvl="1" indent="-285750">
              <a:lnSpc>
                <a:spcPct val="100000"/>
              </a:lnSpc>
              <a:spcAft>
                <a:spcPts val="1200"/>
              </a:spcAft>
              <a:buFont typeface="Wingdings" panose="05000000000000000000" pitchFamily="2" charset="2"/>
              <a:buChar char="§"/>
            </a:pPr>
            <a:r>
              <a:rPr lang="en-US" dirty="0"/>
              <a:t>Border procedures and regulatory burdens should improve to foster cross-border e-commerce</a:t>
            </a:r>
          </a:p>
          <a:p>
            <a:pPr marL="285750" lvl="1" indent="-285750">
              <a:lnSpc>
                <a:spcPct val="100000"/>
              </a:lnSpc>
              <a:spcAft>
                <a:spcPts val="1200"/>
              </a:spcAft>
              <a:buFont typeface="Wingdings" panose="05000000000000000000" pitchFamily="2" charset="2"/>
              <a:buChar char="§"/>
            </a:pPr>
            <a:r>
              <a:rPr lang="en-US" dirty="0"/>
              <a:t>Developing an e-commerce ecosystem requires a holistic approach and concerted efforts by all stakeholders</a:t>
            </a:r>
          </a:p>
          <a:p>
            <a:pPr marL="285750" lvl="1" indent="-285750">
              <a:lnSpc>
                <a:spcPct val="100000"/>
              </a:lnSpc>
              <a:spcAft>
                <a:spcPts val="1200"/>
              </a:spcAft>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pPr>
              <a:defRPr/>
            </a:pPr>
            <a:fld id="{3B2AEF64-9867-4B71-936B-C52248B5A961}" type="slidenum">
              <a:rPr lang="en-US"/>
              <a:pPr>
                <a:defRPr/>
              </a:pPr>
              <a:t>2</a:t>
            </a:fld>
            <a:endParaRPr lang="en-US" dirty="0"/>
          </a:p>
        </p:txBody>
      </p:sp>
    </p:spTree>
    <p:extLst>
      <p:ext uri="{BB962C8B-B14F-4D97-AF65-F5344CB8AC3E}">
        <p14:creationId xmlns:p14="http://schemas.microsoft.com/office/powerpoint/2010/main" val="4068485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2152650" y="514888"/>
            <a:ext cx="7886700" cy="810530"/>
          </a:xfrm>
        </p:spPr>
        <p:txBody>
          <a:bodyPr>
            <a:noAutofit/>
          </a:bodyPr>
          <a:lstStyle/>
          <a:p>
            <a:r>
              <a:rPr lang="en-US" altLang="en-US" dirty="0">
                <a:ea typeface="Calibri" panose="020F0502020204030204" pitchFamily="34" charset="0"/>
                <a:cs typeface="Calibri" panose="020F0502020204030204" pitchFamily="34" charset="0"/>
              </a:rPr>
              <a:t>Factors Affecting the Development of  E-marketplace</a:t>
            </a:r>
            <a:br>
              <a:rPr lang="en-US" altLang="en-US" sz="800" b="0" dirty="0"/>
            </a:br>
            <a:endParaRPr lang="en-US" dirty="0"/>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3</a:t>
            </a:fld>
            <a:endParaRPr lang="en-US" dirty="0"/>
          </a:p>
        </p:txBody>
      </p:sp>
      <p:sp>
        <p:nvSpPr>
          <p:cNvPr id="7" name="Rectangle 6">
            <a:extLst>
              <a:ext uri="{FF2B5EF4-FFF2-40B4-BE49-F238E27FC236}">
                <a16:creationId xmlns:a16="http://schemas.microsoft.com/office/drawing/2014/main" id="{0F2AE975-6EDC-4A6F-A222-EA6EB7DAF30D}"/>
              </a:ext>
            </a:extLst>
          </p:cNvPr>
          <p:cNvSpPr/>
          <p:nvPr/>
        </p:nvSpPr>
        <p:spPr>
          <a:xfrm>
            <a:off x="2114151" y="5624069"/>
            <a:ext cx="8158478" cy="409664"/>
          </a:xfrm>
          <a:prstGeom prst="rect">
            <a:avLst/>
          </a:prstGeom>
        </p:spPr>
        <p:txBody>
          <a:bodyPr wrap="square">
            <a:spAutoFit/>
          </a:bodyPr>
          <a:lstStyle/>
          <a:p>
            <a:pPr>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ICT = information and communications technology.</a:t>
            </a:r>
          </a:p>
          <a:p>
            <a:pPr>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Source: ADB compilation based on </a:t>
            </a:r>
            <a:r>
              <a:rPr lang="en-US" sz="1000" dirty="0" err="1">
                <a:latin typeface="Arial" panose="020B0604020202020204" pitchFamily="34" charset="0"/>
                <a:ea typeface="Calibri" panose="020F0502020204030204" pitchFamily="34" charset="0"/>
                <a:cs typeface="Arial" panose="020B0604020202020204" pitchFamily="34" charset="0"/>
              </a:rPr>
              <a:t>Kshetri</a:t>
            </a:r>
            <a:r>
              <a:rPr lang="en-US" sz="1000" dirty="0">
                <a:latin typeface="Arial" panose="020B0604020202020204" pitchFamily="34" charset="0"/>
                <a:ea typeface="Calibri" panose="020F0502020204030204" pitchFamily="34" charset="0"/>
                <a:cs typeface="Arial" panose="020B0604020202020204" pitchFamily="34" charset="0"/>
              </a:rPr>
              <a:t> (2007a, 2018a), North (1996), </a:t>
            </a:r>
            <a:r>
              <a:rPr lang="en-US" sz="1000" dirty="0" err="1">
                <a:latin typeface="Arial" panose="020B0604020202020204" pitchFamily="34" charset="0"/>
                <a:ea typeface="Calibri" panose="020F0502020204030204" pitchFamily="34" charset="0"/>
                <a:cs typeface="Arial" panose="020B0604020202020204" pitchFamily="34" charset="0"/>
              </a:rPr>
              <a:t>Parto</a:t>
            </a:r>
            <a:r>
              <a:rPr lang="en-US" sz="1000" dirty="0">
                <a:latin typeface="Arial" panose="020B0604020202020204" pitchFamily="34" charset="0"/>
                <a:ea typeface="Calibri" panose="020F0502020204030204" pitchFamily="34" charset="0"/>
                <a:cs typeface="Arial" panose="020B0604020202020204" pitchFamily="34" charset="0"/>
              </a:rPr>
              <a:t> (2005), Scott (1995, 2001), and World Bank (2016a).</a:t>
            </a:r>
          </a:p>
        </p:txBody>
      </p:sp>
      <p:grpSp>
        <p:nvGrpSpPr>
          <p:cNvPr id="52" name="Group 51"/>
          <p:cNvGrpSpPr/>
          <p:nvPr/>
        </p:nvGrpSpPr>
        <p:grpSpPr>
          <a:xfrm>
            <a:off x="1815974" y="1365242"/>
            <a:ext cx="8552478" cy="4186252"/>
            <a:chOff x="365246" y="41331"/>
            <a:chExt cx="11854050" cy="6760913"/>
          </a:xfrm>
        </p:grpSpPr>
        <p:sp>
          <p:nvSpPr>
            <p:cNvPr id="53" name="Oval 52"/>
            <p:cNvSpPr/>
            <p:nvPr/>
          </p:nvSpPr>
          <p:spPr>
            <a:xfrm>
              <a:off x="3808134" y="68403"/>
              <a:ext cx="7664637" cy="4054064"/>
            </a:xfrm>
            <a:prstGeom prst="ellipse">
              <a:avLst/>
            </a:prstGeom>
            <a:solidFill>
              <a:srgbClr val="F7DE29">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Ideal Sans Light" pitchFamily="50" charset="0"/>
                <a:cs typeface="Ideal Sans Light" pitchFamily="50" charset="0"/>
              </a:endParaRPr>
            </a:p>
          </p:txBody>
        </p:sp>
        <p:sp>
          <p:nvSpPr>
            <p:cNvPr id="54" name="Oval 53"/>
            <p:cNvSpPr/>
            <p:nvPr/>
          </p:nvSpPr>
          <p:spPr>
            <a:xfrm>
              <a:off x="365246" y="41331"/>
              <a:ext cx="5039261" cy="3766393"/>
            </a:xfrm>
            <a:prstGeom prst="ellipse">
              <a:avLst/>
            </a:prstGeom>
            <a:solidFill>
              <a:srgbClr val="75B6E5">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Ideal Sans Light" pitchFamily="50" charset="0"/>
                <a:cs typeface="Ideal Sans Light" pitchFamily="50" charset="0"/>
              </a:endParaRPr>
            </a:p>
          </p:txBody>
        </p:sp>
        <p:sp>
          <p:nvSpPr>
            <p:cNvPr id="55" name="Rectangle 54"/>
            <p:cNvSpPr/>
            <p:nvPr/>
          </p:nvSpPr>
          <p:spPr>
            <a:xfrm>
              <a:off x="793893" y="646882"/>
              <a:ext cx="3257264" cy="1888857"/>
            </a:xfrm>
            <a:prstGeom prst="rect">
              <a:avLst/>
            </a:prstGeom>
          </p:spPr>
          <p:txBody>
            <a:bodyPr wrap="square">
              <a:spAutoFit/>
            </a:bodyPr>
            <a:lstStyle/>
            <a:p>
              <a:pPr defTabSz="284163"/>
              <a:r>
                <a:rPr lang="en-US" sz="1000" b="1" dirty="0">
                  <a:solidFill>
                    <a:sysClr val="windowText" lastClr="000000"/>
                  </a:solidFill>
                </a:rPr>
                <a:t>●</a:t>
              </a:r>
              <a:r>
                <a:rPr lang="en-US" sz="1000" dirty="0"/>
                <a:t>	</a:t>
              </a:r>
              <a:r>
                <a:rPr lang="en-US" sz="1000" dirty="0">
                  <a:latin typeface="Ideal Sans Light" pitchFamily="50" charset="0"/>
                  <a:cs typeface="Ideal Sans Light" pitchFamily="50" charset="0"/>
                </a:rPr>
                <a:t>Affordability and access to ICTs </a:t>
              </a:r>
            </a:p>
            <a:p>
              <a:pPr>
                <a:tabLst>
                  <a:tab pos="284163" algn="l"/>
                </a:tabLst>
              </a:pPr>
              <a:r>
                <a:rPr lang="en-US" sz="1000" b="1" dirty="0">
                  <a:solidFill>
                    <a:sysClr val="windowText" lastClr="000000"/>
                  </a:solidFill>
                </a:rPr>
                <a:t>●</a:t>
              </a:r>
              <a:r>
                <a:rPr lang="en-US" sz="1000" dirty="0"/>
                <a:t>	</a:t>
              </a:r>
              <a:r>
                <a:rPr lang="en-US" sz="1000" dirty="0">
                  <a:latin typeface="Ideal Sans Light" pitchFamily="50" charset="0"/>
                  <a:cs typeface="Ideal Sans Light" pitchFamily="50" charset="0"/>
                </a:rPr>
                <a:t>B</a:t>
              </a:r>
              <a:r>
                <a:rPr lang="x-none" sz="1000">
                  <a:latin typeface="Ideal Sans Light" pitchFamily="50" charset="0"/>
                  <a:cs typeface="Ideal Sans Light" pitchFamily="50" charset="0"/>
                </a:rPr>
                <a:t>andwidth availability </a:t>
              </a:r>
              <a:endParaRPr lang="en-US" sz="1000" dirty="0">
                <a:latin typeface="Ideal Sans Light" pitchFamily="50" charset="0"/>
                <a:cs typeface="Ideal Sans Light" pitchFamily="50" charset="0"/>
              </a:endParaRP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Availability of online payment 	options</a:t>
              </a: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Delivery infrastructures </a:t>
              </a: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Economies of scale</a:t>
              </a:r>
            </a:p>
            <a:p>
              <a:pPr algn="ctr"/>
              <a:endParaRPr lang="en-US" sz="1000" dirty="0">
                <a:latin typeface="Ideal Sans Light" pitchFamily="50" charset="0"/>
                <a:cs typeface="Ideal Sans Light" pitchFamily="50" charset="0"/>
              </a:endParaRPr>
            </a:p>
          </p:txBody>
        </p:sp>
        <p:sp>
          <p:nvSpPr>
            <p:cNvPr id="56" name="Rectangle 55"/>
            <p:cNvSpPr/>
            <p:nvPr/>
          </p:nvSpPr>
          <p:spPr>
            <a:xfrm>
              <a:off x="2032916" y="292397"/>
              <a:ext cx="1042479" cy="410081"/>
            </a:xfrm>
            <a:prstGeom prst="rect">
              <a:avLst/>
            </a:prstGeom>
          </p:spPr>
          <p:txBody>
            <a:bodyPr wrap="none">
              <a:spAutoFit/>
            </a:bodyPr>
            <a:lstStyle/>
            <a:p>
              <a:pPr algn="ctr"/>
              <a:r>
                <a:rPr lang="en-US" sz="1050" b="1" dirty="0">
                  <a:latin typeface="Ideal Sans Light" pitchFamily="50" charset="0"/>
                  <a:cs typeface="Ideal Sans Light" pitchFamily="50" charset="0"/>
                </a:rPr>
                <a:t>E</a:t>
              </a:r>
              <a:r>
                <a:rPr lang="x-none" sz="1050" b="1">
                  <a:latin typeface="Ideal Sans Light" pitchFamily="50" charset="0"/>
                  <a:cs typeface="Ideal Sans Light" pitchFamily="50" charset="0"/>
                </a:rPr>
                <a:t>conomic</a:t>
              </a:r>
              <a:r>
                <a:rPr lang="en-US" sz="1050" b="1" dirty="0">
                  <a:latin typeface="Ideal Sans Light" pitchFamily="50" charset="0"/>
                  <a:cs typeface="Ideal Sans Light" pitchFamily="50" charset="0"/>
                </a:rPr>
                <a:t> </a:t>
              </a:r>
            </a:p>
          </p:txBody>
        </p:sp>
        <p:sp>
          <p:nvSpPr>
            <p:cNvPr id="57" name="Rectangle 56"/>
            <p:cNvSpPr/>
            <p:nvPr/>
          </p:nvSpPr>
          <p:spPr>
            <a:xfrm>
              <a:off x="4874756" y="315626"/>
              <a:ext cx="6096000" cy="422507"/>
            </a:xfrm>
            <a:prstGeom prst="rect">
              <a:avLst/>
            </a:prstGeom>
          </p:spPr>
          <p:txBody>
            <a:bodyPr>
              <a:spAutoFit/>
            </a:bodyPr>
            <a:lstStyle/>
            <a:p>
              <a:pPr algn="ctr"/>
              <a:r>
                <a:rPr lang="en-US" sz="1050" b="1" dirty="0">
                  <a:latin typeface="Ideal Sans Light" pitchFamily="50" charset="0"/>
                  <a:cs typeface="Ideal Sans Light" pitchFamily="50" charset="0"/>
                </a:rPr>
                <a:t>Social Acceptance and Awareness</a:t>
              </a:r>
            </a:p>
          </p:txBody>
        </p:sp>
        <p:sp>
          <p:nvSpPr>
            <p:cNvPr id="58" name="Rectangle 57"/>
            <p:cNvSpPr/>
            <p:nvPr/>
          </p:nvSpPr>
          <p:spPr>
            <a:xfrm>
              <a:off x="5375646" y="656363"/>
              <a:ext cx="2967095" cy="1640324"/>
            </a:xfrm>
            <a:prstGeom prst="rect">
              <a:avLst/>
            </a:prstGeom>
          </p:spPr>
          <p:txBody>
            <a:bodyPr wrap="square">
              <a:spAutoFit/>
            </a:bodyPr>
            <a:lstStyle/>
            <a:p>
              <a:pPr algn="ctr"/>
              <a:r>
                <a:rPr lang="en-US" sz="1000" i="1" dirty="0">
                  <a:latin typeface="Ideal Sans Light" pitchFamily="50" charset="0"/>
                  <a:cs typeface="Ideal Sans Light" pitchFamily="50" charset="0"/>
                </a:rPr>
                <a:t>Firm level</a:t>
              </a: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C</a:t>
              </a:r>
              <a:r>
                <a:rPr lang="x-none" sz="1000">
                  <a:latin typeface="Ideal Sans Light" pitchFamily="50" charset="0"/>
                  <a:cs typeface="Ideal Sans Light" pitchFamily="50" charset="0"/>
                </a:rPr>
                <a:t>onfidence</a:t>
              </a:r>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risk aversion</a:t>
              </a:r>
              <a:r>
                <a:rPr lang="en-US" sz="1000" dirty="0">
                  <a:latin typeface="Ideal Sans Light" pitchFamily="50" charset="0"/>
                  <a:cs typeface="Ideal Sans Light" pitchFamily="50" charset="0"/>
                </a:rPr>
                <a:t>,</a:t>
              </a:r>
              <a:r>
                <a:rPr lang="x-none" sz="1000">
                  <a:latin typeface="Ideal Sans Light" pitchFamily="50" charset="0"/>
                  <a:cs typeface="Ideal Sans Light" pitchFamily="50" charset="0"/>
                </a:rPr>
                <a:t> and </a:t>
              </a:r>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inertia</a:t>
              </a:r>
              <a:endParaRPr lang="en-US" sz="1000" dirty="0">
                <a:latin typeface="Ideal Sans Light" pitchFamily="50" charset="0"/>
                <a:cs typeface="Ideal Sans Light" pitchFamily="50" charset="0"/>
              </a:endParaRPr>
            </a:p>
            <a:p>
              <a:pPr defTabSz="284163"/>
              <a:r>
                <a:rPr lang="en-US" sz="1000" b="1" dirty="0">
                  <a:solidFill>
                    <a:sysClr val="windowText" lastClr="000000"/>
                  </a:solidFill>
                </a:rPr>
                <a:t>● 	</a:t>
              </a:r>
              <a:r>
                <a:rPr lang="en-US" sz="1000" dirty="0">
                  <a:latin typeface="Ideal Sans Light" pitchFamily="50" charset="0"/>
                  <a:cs typeface="Ideal Sans Light" pitchFamily="50" charset="0"/>
                </a:rPr>
                <a:t>A</a:t>
              </a:r>
              <a:r>
                <a:rPr lang="x-none" sz="1000">
                  <a:latin typeface="Ideal Sans Light" pitchFamily="50" charset="0"/>
                  <a:cs typeface="Ideal Sans Light" pitchFamily="50" charset="0"/>
                </a:rPr>
                <a:t>wareness</a:t>
              </a:r>
              <a:r>
                <a:rPr lang="en-US" sz="1000" dirty="0">
                  <a:latin typeface="Ideal Sans Light" pitchFamily="50" charset="0"/>
                  <a:cs typeface="Ideal Sans Light" pitchFamily="50" charset="0"/>
                </a:rPr>
                <a:t>, knowledge</a:t>
              </a:r>
              <a:r>
                <a:rPr lang="x-none" sz="1000">
                  <a:latin typeface="Ideal Sans Light" pitchFamily="50" charset="0"/>
                  <a:cs typeface="Ideal Sans Light" pitchFamily="50" charset="0"/>
                </a:rPr>
                <a:t> and </a:t>
              </a:r>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understanding</a:t>
              </a:r>
              <a:r>
                <a:rPr lang="en-US" sz="1000" dirty="0">
                  <a:latin typeface="Ideal Sans Light" pitchFamily="50" charset="0"/>
                  <a:cs typeface="Ideal Sans Light" pitchFamily="50" charset="0"/>
                </a:rPr>
                <a:t> of e-commerce 	</a:t>
              </a:r>
              <a:r>
                <a:rPr lang="x-none" sz="1000">
                  <a:latin typeface="Ideal Sans Light" pitchFamily="50" charset="0"/>
                  <a:cs typeface="Ideal Sans Light" pitchFamily="50" charset="0"/>
                </a:rPr>
                <a:t>opportunities</a:t>
              </a:r>
              <a:r>
                <a:rPr lang="en-US" sz="1000" dirty="0">
                  <a:latin typeface="Ideal Sans Light" pitchFamily="50" charset="0"/>
                  <a:cs typeface="Ideal Sans Light" pitchFamily="50" charset="0"/>
                </a:rPr>
                <a:t> </a:t>
              </a:r>
            </a:p>
          </p:txBody>
        </p:sp>
        <p:sp>
          <p:nvSpPr>
            <p:cNvPr id="59" name="Rectangle 58"/>
            <p:cNvSpPr/>
            <p:nvPr/>
          </p:nvSpPr>
          <p:spPr>
            <a:xfrm>
              <a:off x="8141126" y="656363"/>
              <a:ext cx="2785814" cy="2634459"/>
            </a:xfrm>
            <a:prstGeom prst="rect">
              <a:avLst/>
            </a:prstGeom>
          </p:spPr>
          <p:txBody>
            <a:bodyPr wrap="square">
              <a:spAutoFit/>
            </a:bodyPr>
            <a:lstStyle/>
            <a:p>
              <a:pPr algn="ctr"/>
              <a:r>
                <a:rPr lang="en-US" sz="1000" i="1" dirty="0">
                  <a:latin typeface="Ideal Sans Light" pitchFamily="50" charset="0"/>
                  <a:cs typeface="Ideal Sans Light" pitchFamily="50" charset="0"/>
                </a:rPr>
                <a:t>Consumer</a:t>
              </a:r>
              <a:r>
                <a:rPr lang="en-US" sz="1000" b="1" i="1" dirty="0">
                  <a:latin typeface="Ideal Sans Light" pitchFamily="50" charset="0"/>
                  <a:cs typeface="Ideal Sans Light" pitchFamily="50" charset="0"/>
                </a:rPr>
                <a:t> </a:t>
              </a:r>
              <a:r>
                <a:rPr lang="en-US" sz="1000" i="1" dirty="0">
                  <a:latin typeface="Ideal Sans Light" pitchFamily="50" charset="0"/>
                  <a:cs typeface="Ideal Sans Light" pitchFamily="50" charset="0"/>
                </a:rPr>
                <a:t>level</a:t>
              </a:r>
            </a:p>
            <a:p>
              <a:pPr defTabSz="284163">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A</a:t>
              </a:r>
              <a:r>
                <a:rPr lang="x-none" sz="1000">
                  <a:latin typeface="Ideal Sans Light" pitchFamily="50" charset="0"/>
                  <a:cs typeface="Ideal Sans Light" pitchFamily="50" charset="0"/>
                </a:rPr>
                <a:t>wareness and knowledge of </a:t>
              </a:r>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e-commerce benefits</a:t>
              </a:r>
              <a:endParaRPr lang="en-US" sz="1000" dirty="0">
                <a:latin typeface="Ideal Sans Light" pitchFamily="50" charset="0"/>
                <a:cs typeface="Ideal Sans Light" pitchFamily="50" charset="0"/>
              </a:endParaRP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General and computer 	literacy</a:t>
              </a: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English proficiency</a:t>
              </a:r>
            </a:p>
            <a:p>
              <a:pPr>
                <a:tabLst>
                  <a:tab pos="284163" algn="l"/>
                </a:tabLst>
              </a:pPr>
              <a:r>
                <a:rPr lang="en-US" sz="1000" b="1" dirty="0">
                  <a:solidFill>
                    <a:sysClr val="windowText" lastClr="000000"/>
                  </a:solidFill>
                </a:rPr>
                <a:t>● 	</a:t>
              </a:r>
              <a:r>
                <a:rPr lang="x-none" sz="1000">
                  <a:latin typeface="Ideal Sans Light" pitchFamily="50" charset="0"/>
                  <a:cs typeface="Ideal Sans Light" pitchFamily="50" charset="0"/>
                </a:rPr>
                <a:t>Trust in </a:t>
              </a:r>
              <a:r>
                <a:rPr lang="en-US" sz="1000" dirty="0">
                  <a:latin typeface="Ideal Sans Light" pitchFamily="50" charset="0"/>
                  <a:cs typeface="Ideal Sans Light" pitchFamily="50" charset="0"/>
                </a:rPr>
                <a:t>e-commerce 	vendors and </a:t>
              </a:r>
              <a:r>
                <a:rPr lang="x-none" sz="1000">
                  <a:latin typeface="Ideal Sans Light" pitchFamily="50" charset="0"/>
                  <a:cs typeface="Ideal Sans Light" pitchFamily="50" charset="0"/>
                </a:rPr>
                <a:t>postal services</a:t>
              </a:r>
              <a:r>
                <a:rPr lang="en-US" sz="1000" dirty="0">
                  <a:latin typeface="Ideal Sans Light" pitchFamily="50" charset="0"/>
                  <a:cs typeface="Ideal Sans Light" pitchFamily="50" charset="0"/>
                </a:rPr>
                <a:t> </a:t>
              </a:r>
            </a:p>
            <a:p>
              <a:pPr>
                <a:tabLst>
                  <a:tab pos="284163" algn="l"/>
                </a:tabLst>
              </a:pPr>
              <a:r>
                <a:rPr lang="en-US" sz="1000" b="1" dirty="0">
                  <a:solidFill>
                    <a:sysClr val="windowText" lastClr="000000"/>
                  </a:solidFill>
                </a:rPr>
                <a:t>● 	</a:t>
              </a:r>
              <a:r>
                <a:rPr lang="en-US" sz="1000" dirty="0">
                  <a:latin typeface="Ideal Sans Light" pitchFamily="50" charset="0"/>
                  <a:cs typeface="Ideal Sans Light" pitchFamily="50" charset="0"/>
                </a:rPr>
                <a:t>P</a:t>
              </a:r>
              <a:r>
                <a:rPr lang="x-none" sz="1000">
                  <a:latin typeface="Ideal Sans Light" pitchFamily="50" charset="0"/>
                  <a:cs typeface="Ideal Sans Light" pitchFamily="50" charset="0"/>
                </a:rPr>
                <a:t>erception of foreign </a:t>
              </a:r>
              <a:r>
                <a:rPr lang="en-US" sz="1000" dirty="0">
                  <a:latin typeface="Ideal Sans Light" pitchFamily="50" charset="0"/>
                  <a:cs typeface="Ideal Sans Light" pitchFamily="50" charset="0"/>
                </a:rPr>
                <a:t>	p</a:t>
              </a:r>
              <a:r>
                <a:rPr lang="x-none" sz="1000">
                  <a:latin typeface="Ideal Sans Light" pitchFamily="50" charset="0"/>
                  <a:cs typeface="Ideal Sans Light" pitchFamily="50" charset="0"/>
                </a:rPr>
                <a:t>roducts</a:t>
              </a:r>
              <a:r>
                <a:rPr lang="en-US" sz="1000" dirty="0">
                  <a:latin typeface="Ideal Sans Light" pitchFamily="50" charset="0"/>
                  <a:cs typeface="Ideal Sans Light" pitchFamily="50" charset="0"/>
                </a:rPr>
                <a:t>/vendors</a:t>
              </a:r>
            </a:p>
          </p:txBody>
        </p:sp>
        <p:sp>
          <p:nvSpPr>
            <p:cNvPr id="60" name="Oval 59"/>
            <p:cNvSpPr/>
            <p:nvPr/>
          </p:nvSpPr>
          <p:spPr>
            <a:xfrm>
              <a:off x="365246" y="2005984"/>
              <a:ext cx="7110484" cy="4796260"/>
            </a:xfrm>
            <a:prstGeom prst="ellipse">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Ideal Sans Light" pitchFamily="50" charset="0"/>
                <a:cs typeface="Ideal Sans Light" pitchFamily="50" charset="0"/>
              </a:endParaRPr>
            </a:p>
          </p:txBody>
        </p:sp>
        <p:sp>
          <p:nvSpPr>
            <p:cNvPr id="61" name="Rectangle 60"/>
            <p:cNvSpPr/>
            <p:nvPr/>
          </p:nvSpPr>
          <p:spPr>
            <a:xfrm>
              <a:off x="2010337" y="2646642"/>
              <a:ext cx="1613486" cy="932002"/>
            </a:xfrm>
            <a:prstGeom prst="rect">
              <a:avLst/>
            </a:prstGeom>
          </p:spPr>
          <p:txBody>
            <a:bodyPr wrap="none">
              <a:spAutoFit/>
            </a:bodyPr>
            <a:lstStyle/>
            <a:p>
              <a:pPr algn="ctr"/>
              <a:r>
                <a:rPr lang="en-US" sz="1050" b="1" dirty="0">
                  <a:latin typeface="Ideal Sans Light" pitchFamily="50" charset="0"/>
                  <a:cs typeface="Ideal Sans Light" pitchFamily="50" charset="0"/>
                </a:rPr>
                <a:t>Environmental </a:t>
              </a:r>
            </a:p>
            <a:p>
              <a:pPr algn="ctr"/>
              <a:r>
                <a:rPr lang="en-US" sz="1050" b="1" dirty="0">
                  <a:latin typeface="Ideal Sans Light" pitchFamily="50" charset="0"/>
                  <a:cs typeface="Ideal Sans Light" pitchFamily="50" charset="0"/>
                </a:rPr>
                <a:t>readiness </a:t>
              </a:r>
            </a:p>
            <a:p>
              <a:pPr algn="ctr"/>
              <a:r>
                <a:rPr lang="en-US" sz="1050" b="1" dirty="0">
                  <a:latin typeface="Ideal Sans Light" pitchFamily="50" charset="0"/>
                  <a:cs typeface="Ideal Sans Light" pitchFamily="50" charset="0"/>
                </a:rPr>
                <a:t>for e-commerce</a:t>
              </a:r>
              <a:r>
                <a:rPr lang="x-none" sz="1050" b="1">
                  <a:latin typeface="Ideal Sans Light" pitchFamily="50" charset="0"/>
                  <a:cs typeface="Ideal Sans Light" pitchFamily="50" charset="0"/>
                </a:rPr>
                <a:t> </a:t>
              </a:r>
              <a:r>
                <a:rPr lang="en-US" sz="1050" b="1" dirty="0">
                  <a:latin typeface="Ideal Sans Light" pitchFamily="50" charset="0"/>
                  <a:cs typeface="Ideal Sans Light" pitchFamily="50" charset="0"/>
                </a:rPr>
                <a:t> </a:t>
              </a:r>
              <a:r>
                <a:rPr lang="x-none" sz="1050" b="1">
                  <a:latin typeface="Ideal Sans Light" pitchFamily="50" charset="0"/>
                  <a:cs typeface="Ideal Sans Light" pitchFamily="50" charset="0"/>
                </a:rPr>
                <a:t> </a:t>
              </a:r>
              <a:endParaRPr lang="en-US" sz="1050" b="1" dirty="0">
                <a:latin typeface="Ideal Sans Light" pitchFamily="50" charset="0"/>
                <a:cs typeface="Ideal Sans Light" pitchFamily="50" charset="0"/>
              </a:endParaRPr>
            </a:p>
          </p:txBody>
        </p:sp>
        <p:sp>
          <p:nvSpPr>
            <p:cNvPr id="62" name="Rectangle 61"/>
            <p:cNvSpPr/>
            <p:nvPr/>
          </p:nvSpPr>
          <p:spPr>
            <a:xfrm>
              <a:off x="3872953" y="2171701"/>
              <a:ext cx="1411300" cy="671041"/>
            </a:xfrm>
            <a:prstGeom prst="rect">
              <a:avLst/>
            </a:prstGeom>
          </p:spPr>
          <p:txBody>
            <a:bodyPr wrap="none">
              <a:spAutoFit/>
            </a:bodyPr>
            <a:lstStyle/>
            <a:p>
              <a:pPr algn="ctr"/>
              <a:r>
                <a:rPr lang="en-US" sz="1050" b="1" dirty="0">
                  <a:latin typeface="Ideal Sans Light" pitchFamily="50" charset="0"/>
                  <a:cs typeface="Ideal Sans Light" pitchFamily="50" charset="0"/>
                </a:rPr>
                <a:t>E-marketplace </a:t>
              </a:r>
            </a:p>
            <a:p>
              <a:pPr algn="ctr"/>
              <a:r>
                <a:rPr lang="en-US" sz="1050" b="1" dirty="0">
                  <a:latin typeface="Ideal Sans Light" pitchFamily="50" charset="0"/>
                  <a:cs typeface="Ideal Sans Light" pitchFamily="50" charset="0"/>
                </a:rPr>
                <a:t>development</a:t>
              </a:r>
              <a:r>
                <a:rPr lang="x-none" sz="1050" b="1">
                  <a:latin typeface="Ideal Sans Light" pitchFamily="50" charset="0"/>
                  <a:cs typeface="Ideal Sans Light" pitchFamily="50" charset="0"/>
                </a:rPr>
                <a:t> </a:t>
              </a:r>
              <a:endParaRPr lang="en-US" sz="1050" b="1" dirty="0">
                <a:latin typeface="Ideal Sans Light" pitchFamily="50" charset="0"/>
                <a:cs typeface="Ideal Sans Light" pitchFamily="50" charset="0"/>
              </a:endParaRPr>
            </a:p>
          </p:txBody>
        </p:sp>
        <p:sp>
          <p:nvSpPr>
            <p:cNvPr id="63" name="Rectangle 62"/>
            <p:cNvSpPr/>
            <p:nvPr/>
          </p:nvSpPr>
          <p:spPr>
            <a:xfrm>
              <a:off x="872488" y="3867502"/>
              <a:ext cx="6096000" cy="422507"/>
            </a:xfrm>
            <a:prstGeom prst="rect">
              <a:avLst/>
            </a:prstGeom>
          </p:spPr>
          <p:txBody>
            <a:bodyPr>
              <a:spAutoFit/>
            </a:bodyPr>
            <a:lstStyle/>
            <a:p>
              <a:pPr algn="ctr"/>
              <a:r>
                <a:rPr lang="en-US" sz="1050" b="1" dirty="0">
                  <a:latin typeface="Ideal Sans Light" pitchFamily="50" charset="0"/>
                  <a:cs typeface="Ideal Sans Light" pitchFamily="50" charset="0"/>
                </a:rPr>
                <a:t>Legal and Institutional</a:t>
              </a:r>
            </a:p>
          </p:txBody>
        </p:sp>
        <p:sp>
          <p:nvSpPr>
            <p:cNvPr id="64" name="Rectangle 63"/>
            <p:cNvSpPr/>
            <p:nvPr/>
          </p:nvSpPr>
          <p:spPr>
            <a:xfrm>
              <a:off x="820835" y="4222559"/>
              <a:ext cx="2974050" cy="1640324"/>
            </a:xfrm>
            <a:prstGeom prst="rect">
              <a:avLst/>
            </a:prstGeom>
          </p:spPr>
          <p:txBody>
            <a:bodyPr wrap="square">
              <a:spAutoFit/>
            </a:bodyPr>
            <a:lstStyle/>
            <a:p>
              <a:pPr algn="ctr"/>
              <a:r>
                <a:rPr lang="x-none" sz="1000" i="1">
                  <a:latin typeface="Ideal Sans Light" pitchFamily="50" charset="0"/>
                  <a:cs typeface="Ideal Sans Light" pitchFamily="50" charset="0"/>
                </a:rPr>
                <a:t>Normative</a:t>
              </a:r>
              <a:r>
                <a:rPr lang="en-US" sz="1000" i="1" dirty="0">
                  <a:latin typeface="Ideal Sans Light" pitchFamily="50" charset="0"/>
                  <a:cs typeface="Ideal Sans Light" pitchFamily="50" charset="0"/>
                </a:rPr>
                <a:t> institutions</a:t>
              </a:r>
            </a:p>
            <a:p>
              <a:pPr defTabSz="284163"/>
              <a:r>
                <a:rPr lang="en-US" sz="1000" b="1" dirty="0">
                  <a:solidFill>
                    <a:sysClr val="windowText" lastClr="000000"/>
                  </a:solidFill>
                </a:rPr>
                <a:t>● 	</a:t>
              </a:r>
              <a:r>
                <a:rPr lang="en-US" sz="1000" dirty="0">
                  <a:latin typeface="Ideal Sans Light" pitchFamily="50" charset="0"/>
                  <a:cs typeface="Ideal Sans Light" pitchFamily="50" charset="0"/>
                </a:rPr>
                <a:t>Importance of personal 	</a:t>
              </a:r>
              <a:r>
                <a:rPr lang="x-none" sz="1000">
                  <a:latin typeface="Ideal Sans Light" pitchFamily="50" charset="0"/>
                  <a:cs typeface="Ideal Sans Light" pitchFamily="50" charset="0"/>
                </a:rPr>
                <a:t>relationships in </a:t>
              </a:r>
              <a:r>
                <a:rPr lang="en-US" sz="1000" dirty="0">
                  <a:latin typeface="Ideal Sans Light" pitchFamily="50" charset="0"/>
                  <a:cs typeface="Ideal Sans Light" pitchFamily="50" charset="0"/>
                </a:rPr>
                <a:t>b</a:t>
              </a:r>
              <a:r>
                <a:rPr lang="x-none" sz="1000">
                  <a:latin typeface="Ideal Sans Light" pitchFamily="50" charset="0"/>
                  <a:cs typeface="Ideal Sans Light" pitchFamily="50" charset="0"/>
                </a:rPr>
                <a:t>usiness</a:t>
              </a:r>
              <a:endParaRPr lang="en-US" sz="1000" dirty="0">
                <a:latin typeface="Ideal Sans Light" pitchFamily="50" charset="0"/>
                <a:cs typeface="Ideal Sans Light" pitchFamily="50" charset="0"/>
              </a:endParaRPr>
            </a:p>
            <a:p>
              <a:pPr defTabSz="284163"/>
              <a:r>
                <a:rPr lang="en-US" sz="1000" b="1" dirty="0">
                  <a:solidFill>
                    <a:sysClr val="windowText" lastClr="000000"/>
                  </a:solidFill>
                </a:rPr>
                <a:t>● 	</a:t>
              </a:r>
              <a:r>
                <a:rPr lang="en-US" sz="1000" dirty="0">
                  <a:latin typeface="Ideal Sans Light" pitchFamily="50" charset="0"/>
                  <a:cs typeface="Ideal Sans Light" pitchFamily="50" charset="0"/>
                </a:rPr>
                <a:t>Roles played by industry bodies 	and trade/professional 	associations</a:t>
              </a:r>
            </a:p>
          </p:txBody>
        </p:sp>
        <p:sp>
          <p:nvSpPr>
            <p:cNvPr id="65" name="TextBox 64"/>
            <p:cNvSpPr txBox="1"/>
            <p:nvPr/>
          </p:nvSpPr>
          <p:spPr>
            <a:xfrm>
              <a:off x="7423631" y="4305074"/>
              <a:ext cx="1259697" cy="397654"/>
            </a:xfrm>
            <a:prstGeom prst="rect">
              <a:avLst/>
            </a:prstGeom>
            <a:noFill/>
          </p:spPr>
          <p:txBody>
            <a:bodyPr wrap="square" rtlCol="0">
              <a:spAutoFit/>
            </a:bodyPr>
            <a:lstStyle/>
            <a:p>
              <a:pPr algn="ctr"/>
              <a:r>
                <a:rPr lang="en-US" sz="1000" b="1" dirty="0">
                  <a:latin typeface="Ideal Sans Light" pitchFamily="50" charset="0"/>
                  <a:cs typeface="Ideal Sans Light" pitchFamily="50" charset="0"/>
                </a:rPr>
                <a:t>Economic</a:t>
              </a:r>
              <a:endParaRPr lang="en-US" sz="1000" dirty="0">
                <a:latin typeface="Ideal Sans Light" pitchFamily="50" charset="0"/>
                <a:cs typeface="Ideal Sans Light" pitchFamily="50" charset="0"/>
              </a:endParaRPr>
            </a:p>
          </p:txBody>
        </p:sp>
        <p:sp>
          <p:nvSpPr>
            <p:cNvPr id="66" name="TextBox 65"/>
            <p:cNvSpPr txBox="1"/>
            <p:nvPr/>
          </p:nvSpPr>
          <p:spPr>
            <a:xfrm>
              <a:off x="8876682" y="4236831"/>
              <a:ext cx="1259697" cy="646189"/>
            </a:xfrm>
            <a:prstGeom prst="rect">
              <a:avLst/>
            </a:prstGeom>
            <a:noFill/>
          </p:spPr>
          <p:txBody>
            <a:bodyPr wrap="square" rtlCol="0">
              <a:spAutoFit/>
            </a:bodyPr>
            <a:lstStyle/>
            <a:p>
              <a:pPr algn="ctr"/>
              <a:r>
                <a:rPr lang="en-US" sz="1000" b="1" dirty="0">
                  <a:latin typeface="Ideal Sans Light" pitchFamily="50" charset="0"/>
                  <a:cs typeface="Ideal Sans Light" pitchFamily="50" charset="0"/>
                </a:rPr>
                <a:t>Legal and Institutional</a:t>
              </a:r>
              <a:endParaRPr lang="en-US" sz="1000" dirty="0">
                <a:latin typeface="Ideal Sans Light" pitchFamily="50" charset="0"/>
                <a:cs typeface="Ideal Sans Light" pitchFamily="50" charset="0"/>
              </a:endParaRPr>
            </a:p>
          </p:txBody>
        </p:sp>
        <p:sp>
          <p:nvSpPr>
            <p:cNvPr id="67" name="TextBox 66"/>
            <p:cNvSpPr txBox="1"/>
            <p:nvPr/>
          </p:nvSpPr>
          <p:spPr>
            <a:xfrm>
              <a:off x="10366569" y="4233005"/>
              <a:ext cx="1852727" cy="646189"/>
            </a:xfrm>
            <a:prstGeom prst="rect">
              <a:avLst/>
            </a:prstGeom>
            <a:noFill/>
          </p:spPr>
          <p:txBody>
            <a:bodyPr wrap="square" rtlCol="0">
              <a:spAutoFit/>
            </a:bodyPr>
            <a:lstStyle/>
            <a:p>
              <a:pPr algn="ctr"/>
              <a:r>
                <a:rPr lang="en-US" sz="1000" b="1" dirty="0">
                  <a:latin typeface="Ideal Sans Light" pitchFamily="50" charset="0"/>
                  <a:cs typeface="Ideal Sans Light" pitchFamily="50" charset="0"/>
                </a:rPr>
                <a:t>Social Acceptance and Awareness</a:t>
              </a:r>
              <a:endParaRPr lang="en-US" sz="1000" dirty="0">
                <a:latin typeface="Ideal Sans Light" pitchFamily="50" charset="0"/>
                <a:cs typeface="Ideal Sans Light" pitchFamily="50" charset="0"/>
              </a:endParaRPr>
            </a:p>
          </p:txBody>
        </p:sp>
        <p:sp>
          <p:nvSpPr>
            <p:cNvPr id="68" name="Rectangle 67"/>
            <p:cNvSpPr/>
            <p:nvPr/>
          </p:nvSpPr>
          <p:spPr>
            <a:xfrm>
              <a:off x="3630711" y="4206055"/>
              <a:ext cx="3337778" cy="2385926"/>
            </a:xfrm>
            <a:prstGeom prst="rect">
              <a:avLst/>
            </a:prstGeom>
          </p:spPr>
          <p:txBody>
            <a:bodyPr wrap="square">
              <a:spAutoFit/>
            </a:bodyPr>
            <a:lstStyle/>
            <a:p>
              <a:pPr algn="ctr"/>
              <a:r>
                <a:rPr lang="en-US" sz="1000" i="1" dirty="0">
                  <a:latin typeface="Ideal Sans Light" pitchFamily="50" charset="0"/>
                  <a:cs typeface="Ideal Sans Light" pitchFamily="50" charset="0"/>
                </a:rPr>
                <a:t>Regulative institutions</a:t>
              </a:r>
            </a:p>
            <a:p>
              <a:pPr defTabSz="284163"/>
              <a:r>
                <a:rPr lang="en-US" sz="1000" b="1" dirty="0">
                  <a:solidFill>
                    <a:sysClr val="windowText" lastClr="000000"/>
                  </a:solidFill>
                </a:rPr>
                <a:t>● 	</a:t>
              </a:r>
              <a:r>
                <a:rPr lang="x-none" sz="1000">
                  <a:latin typeface="Ideal Sans Light" pitchFamily="50" charset="0"/>
                  <a:cs typeface="Ideal Sans Light" pitchFamily="50" charset="0"/>
                </a:rPr>
                <a:t>Legislativ</a:t>
              </a:r>
              <a:r>
                <a:rPr lang="en-US" sz="1000" dirty="0">
                  <a:latin typeface="Ideal Sans Light" pitchFamily="50" charset="0"/>
                  <a:cs typeface="Ideal Sans Light" pitchFamily="50" charset="0"/>
                </a:rPr>
                <a:t>e measures related to</a:t>
              </a:r>
              <a:r>
                <a:rPr lang="x-none" sz="1000">
                  <a:latin typeface="Ideal Sans Light" pitchFamily="50" charset="0"/>
                  <a:cs typeface="Ideal Sans Light" pitchFamily="50" charset="0"/>
                </a:rPr>
                <a:t> </a:t>
              </a:r>
              <a:endParaRPr lang="en-US" sz="1000" dirty="0">
                <a:latin typeface="Ideal Sans Light" pitchFamily="50" charset="0"/>
                <a:cs typeface="Ideal Sans Light" pitchFamily="50" charset="0"/>
              </a:endParaRPr>
            </a:p>
            <a:p>
              <a:pPr defTabSz="284163"/>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e-commerce</a:t>
              </a:r>
              <a:endParaRPr lang="en-US" sz="1000" dirty="0">
                <a:latin typeface="Ideal Sans Light" pitchFamily="50" charset="0"/>
                <a:cs typeface="Ideal Sans Light" pitchFamily="50" charset="0"/>
              </a:endParaRPr>
            </a:p>
            <a:p>
              <a:pPr defTabSz="284163"/>
              <a:r>
                <a:rPr lang="en-US" sz="1000" b="1" dirty="0">
                  <a:solidFill>
                    <a:sysClr val="windowText" lastClr="000000"/>
                  </a:solidFill>
                </a:rPr>
                <a:t>● 	</a:t>
              </a:r>
              <a:r>
                <a:rPr lang="en-US" sz="1000" dirty="0">
                  <a:latin typeface="Ideal Sans Light" pitchFamily="50" charset="0"/>
                  <a:cs typeface="Ideal Sans Light" pitchFamily="50" charset="0"/>
                </a:rPr>
                <a:t>Mea</a:t>
              </a:r>
              <a:r>
                <a:rPr lang="x-none" sz="1000">
                  <a:latin typeface="Ideal Sans Light" pitchFamily="50" charset="0"/>
                  <a:cs typeface="Ideal Sans Light" pitchFamily="50" charset="0"/>
                </a:rPr>
                <a:t>sures </a:t>
              </a:r>
              <a:r>
                <a:rPr lang="en-US" sz="1000" dirty="0">
                  <a:latin typeface="Ideal Sans Light" pitchFamily="50" charset="0"/>
                  <a:cs typeface="Ideal Sans Light" pitchFamily="50" charset="0"/>
                </a:rPr>
                <a:t>making e-commerce 	affordable and accessible</a:t>
              </a:r>
            </a:p>
            <a:p>
              <a:pPr defTabSz="284163"/>
              <a:r>
                <a:rPr lang="en-US" sz="1000" b="1" dirty="0">
                  <a:solidFill>
                    <a:sysClr val="windowText" lastClr="000000"/>
                  </a:solidFill>
                </a:rPr>
                <a:t>● 	</a:t>
              </a:r>
              <a:r>
                <a:rPr lang="en-US" sz="1000" dirty="0">
                  <a:latin typeface="Ideal Sans Light" pitchFamily="50" charset="0"/>
                  <a:cs typeface="Ideal Sans Light" pitchFamily="50" charset="0"/>
                </a:rPr>
                <a:t>Policy </a:t>
              </a:r>
              <a:r>
                <a:rPr lang="en-US" sz="1000" dirty="0" err="1">
                  <a:latin typeface="Ideal Sans Light" pitchFamily="50" charset="0"/>
                  <a:cs typeface="Ideal Sans Light" pitchFamily="50" charset="0"/>
                </a:rPr>
                <a:t>i</a:t>
              </a:r>
              <a:r>
                <a:rPr lang="x-none" sz="1000">
                  <a:latin typeface="Ideal Sans Light" pitchFamily="50" charset="0"/>
                  <a:cs typeface="Ideal Sans Light" pitchFamily="50" charset="0"/>
                </a:rPr>
                <a:t>nitiatives</a:t>
              </a:r>
              <a:r>
                <a:rPr lang="en-US" sz="1000" dirty="0">
                  <a:latin typeface="Ideal Sans Light" pitchFamily="50" charset="0"/>
                  <a:cs typeface="Ideal Sans Light" pitchFamily="50" charset="0"/>
                </a:rPr>
                <a:t> that</a:t>
              </a:r>
              <a:r>
                <a:rPr lang="x-none" sz="1000">
                  <a:latin typeface="Ideal Sans Light" pitchFamily="50" charset="0"/>
                  <a:cs typeface="Ideal Sans Light" pitchFamily="50" charset="0"/>
                </a:rPr>
                <a:t> directly </a:t>
              </a:r>
              <a:r>
                <a:rPr lang="en-US" sz="1000" dirty="0">
                  <a:latin typeface="Ideal Sans Light" pitchFamily="50" charset="0"/>
                  <a:cs typeface="Ideal Sans Light" pitchFamily="50" charset="0"/>
                </a:rPr>
                <a:t>	</a:t>
              </a:r>
              <a:r>
                <a:rPr lang="x-none" sz="1000">
                  <a:latin typeface="Ideal Sans Light" pitchFamily="50" charset="0"/>
                  <a:cs typeface="Ideal Sans Light" pitchFamily="50" charset="0"/>
                </a:rPr>
                <a:t>facilitate e-commerce activities</a:t>
              </a:r>
              <a:endParaRPr lang="en-US" sz="1000" dirty="0">
                <a:latin typeface="Ideal Sans Light" pitchFamily="50" charset="0"/>
                <a:cs typeface="Ideal Sans Light" pitchFamily="50" charset="0"/>
              </a:endParaRPr>
            </a:p>
            <a:p>
              <a:pPr defTabSz="284163"/>
              <a:r>
                <a:rPr lang="en-US" sz="1000" b="1" dirty="0">
                  <a:solidFill>
                    <a:sysClr val="windowText" lastClr="000000"/>
                  </a:solidFill>
                </a:rPr>
                <a:t>● 	</a:t>
              </a:r>
              <a:r>
                <a:rPr lang="en-US" sz="1000" dirty="0">
                  <a:latin typeface="Ideal Sans Light" pitchFamily="50" charset="0"/>
                  <a:cs typeface="Ideal Sans Light" pitchFamily="50" charset="0"/>
                </a:rPr>
                <a:t>Public-private partnership </a:t>
              </a:r>
            </a:p>
            <a:p>
              <a:pPr defTabSz="284163"/>
              <a:r>
                <a:rPr lang="en-US" sz="1000" dirty="0">
                  <a:latin typeface="Ideal Sans Light" pitchFamily="50" charset="0"/>
                  <a:cs typeface="Ideal Sans Light" pitchFamily="50" charset="0"/>
                </a:rPr>
                <a:t>        programs</a:t>
              </a:r>
            </a:p>
          </p:txBody>
        </p:sp>
        <p:sp>
          <p:nvSpPr>
            <p:cNvPr id="69" name="Rectangle 68"/>
            <p:cNvSpPr/>
            <p:nvPr/>
          </p:nvSpPr>
          <p:spPr>
            <a:xfrm>
              <a:off x="7372069" y="4714721"/>
              <a:ext cx="1641091" cy="1640324"/>
            </a:xfrm>
            <a:prstGeom prst="rect">
              <a:avLst/>
            </a:prstGeom>
          </p:spPr>
          <p:txBody>
            <a:bodyPr wrap="square">
              <a:spAutoFit/>
            </a:bodyPr>
            <a:lstStyle/>
            <a:p>
              <a:r>
                <a:rPr lang="en-US" sz="1000" dirty="0">
                  <a:latin typeface="Ideal Sans Light" pitchFamily="50" charset="0"/>
                  <a:cs typeface="Ideal Sans Light" pitchFamily="50" charset="0"/>
                </a:rPr>
                <a:t>Economic environment that affects accessibility and viability of </a:t>
              </a:r>
            </a:p>
            <a:p>
              <a:r>
                <a:rPr lang="en-US" sz="1000" dirty="0">
                  <a:latin typeface="Ideal Sans Light" pitchFamily="50" charset="0"/>
                  <a:cs typeface="Ideal Sans Light" pitchFamily="50" charset="0"/>
                </a:rPr>
                <a:t>e-commerce activities</a:t>
              </a:r>
              <a:endParaRPr lang="x-none" sz="1000">
                <a:latin typeface="Ideal Sans Light" pitchFamily="50" charset="0"/>
                <a:cs typeface="Ideal Sans Light" pitchFamily="50" charset="0"/>
              </a:endParaRPr>
            </a:p>
          </p:txBody>
        </p:sp>
        <p:sp>
          <p:nvSpPr>
            <p:cNvPr id="70" name="Rectangle 69"/>
            <p:cNvSpPr/>
            <p:nvPr/>
          </p:nvSpPr>
          <p:spPr>
            <a:xfrm>
              <a:off x="10393865" y="4714721"/>
              <a:ext cx="1825431" cy="1888857"/>
            </a:xfrm>
            <a:prstGeom prst="rect">
              <a:avLst/>
            </a:prstGeom>
          </p:spPr>
          <p:txBody>
            <a:bodyPr wrap="square">
              <a:spAutoFit/>
            </a:bodyPr>
            <a:lstStyle/>
            <a:p>
              <a:r>
                <a:rPr lang="en-US" sz="1000" dirty="0">
                  <a:latin typeface="Ideal Sans Light" pitchFamily="50" charset="0"/>
                  <a:cs typeface="Ideal Sans Light" pitchFamily="50" charset="0"/>
                </a:rPr>
                <a:t>Internalized norms that affect </a:t>
              </a:r>
            </a:p>
            <a:p>
              <a:r>
                <a:rPr lang="en-US" sz="1000" dirty="0">
                  <a:latin typeface="Ideal Sans Light" pitchFamily="50" charset="0"/>
                  <a:cs typeface="Ideal Sans Light" pitchFamily="50" charset="0"/>
                </a:rPr>
                <a:t>e-commerce-related behaviors of individuals and organizational decision-makers</a:t>
              </a:r>
              <a:endParaRPr lang="x-none" sz="1000">
                <a:latin typeface="Ideal Sans Light" pitchFamily="50" charset="0"/>
                <a:cs typeface="Ideal Sans Light" pitchFamily="50" charset="0"/>
              </a:endParaRPr>
            </a:p>
          </p:txBody>
        </p:sp>
        <p:sp>
          <p:nvSpPr>
            <p:cNvPr id="71" name="Rectangle 70"/>
            <p:cNvSpPr/>
            <p:nvPr/>
          </p:nvSpPr>
          <p:spPr>
            <a:xfrm>
              <a:off x="8863035" y="4714721"/>
              <a:ext cx="1597812" cy="1888857"/>
            </a:xfrm>
            <a:prstGeom prst="rect">
              <a:avLst/>
            </a:prstGeom>
          </p:spPr>
          <p:txBody>
            <a:bodyPr wrap="square">
              <a:spAutoFit/>
            </a:bodyPr>
            <a:lstStyle/>
            <a:p>
              <a:r>
                <a:rPr lang="en-US" sz="1000" dirty="0">
                  <a:latin typeface="Ideal Sans Light" pitchFamily="50" charset="0"/>
                  <a:cs typeface="Ideal Sans Light" pitchFamily="50" charset="0"/>
                </a:rPr>
                <a:t>Social and political environment that plays roles in the evolution of the legitimacy of e-commerce-related activities</a:t>
              </a:r>
            </a:p>
          </p:txBody>
        </p:sp>
        <p:sp>
          <p:nvSpPr>
            <p:cNvPr id="72" name="Rectangle 71"/>
            <p:cNvSpPr/>
            <p:nvPr/>
          </p:nvSpPr>
          <p:spPr>
            <a:xfrm>
              <a:off x="5252832" y="2856513"/>
              <a:ext cx="1333538" cy="932002"/>
            </a:xfrm>
            <a:prstGeom prst="rect">
              <a:avLst/>
            </a:prstGeom>
          </p:spPr>
          <p:txBody>
            <a:bodyPr wrap="none">
              <a:spAutoFit/>
            </a:bodyPr>
            <a:lstStyle/>
            <a:p>
              <a:pPr algn="ctr"/>
              <a:r>
                <a:rPr lang="en-US" sz="1050" b="1" dirty="0">
                  <a:latin typeface="Ideal Sans Light" pitchFamily="50" charset="0"/>
                  <a:cs typeface="Ideal Sans Light" pitchFamily="50" charset="0"/>
                </a:rPr>
                <a:t>Legitimacy to </a:t>
              </a:r>
            </a:p>
            <a:p>
              <a:pPr algn="ctr"/>
              <a:r>
                <a:rPr lang="en-US" sz="1050" b="1" dirty="0">
                  <a:latin typeface="Ideal Sans Light" pitchFamily="50" charset="0"/>
                  <a:cs typeface="Ideal Sans Light" pitchFamily="50" charset="0"/>
                </a:rPr>
                <a:t>participate in </a:t>
              </a:r>
            </a:p>
            <a:p>
              <a:pPr algn="ctr"/>
              <a:r>
                <a:rPr lang="en-US" sz="1050" b="1" dirty="0">
                  <a:latin typeface="Ideal Sans Light" pitchFamily="50" charset="0"/>
                  <a:cs typeface="Ideal Sans Light" pitchFamily="50" charset="0"/>
                </a:rPr>
                <a:t>e-commerce</a:t>
              </a:r>
            </a:p>
          </p:txBody>
        </p:sp>
        <p:sp>
          <p:nvSpPr>
            <p:cNvPr id="73" name="Rectangle 72"/>
            <p:cNvSpPr/>
            <p:nvPr/>
          </p:nvSpPr>
          <p:spPr>
            <a:xfrm>
              <a:off x="3893645" y="1162895"/>
              <a:ext cx="1529056" cy="932002"/>
            </a:xfrm>
            <a:prstGeom prst="rect">
              <a:avLst/>
            </a:prstGeom>
          </p:spPr>
          <p:txBody>
            <a:bodyPr wrap="none">
              <a:spAutoFit/>
            </a:bodyPr>
            <a:lstStyle/>
            <a:p>
              <a:pPr algn="ctr"/>
              <a:r>
                <a:rPr lang="en-US" sz="1050" b="1" dirty="0">
                  <a:latin typeface="Ideal Sans Light" pitchFamily="50" charset="0"/>
                  <a:cs typeface="Ideal Sans Light" pitchFamily="50" charset="0"/>
                </a:rPr>
                <a:t>Individual </a:t>
              </a:r>
            </a:p>
            <a:p>
              <a:pPr algn="ctr"/>
              <a:r>
                <a:rPr lang="en-US" sz="1050" b="1" dirty="0">
                  <a:latin typeface="Ideal Sans Light" pitchFamily="50" charset="0"/>
                  <a:cs typeface="Ideal Sans Light" pitchFamily="50" charset="0"/>
                </a:rPr>
                <a:t>readiness </a:t>
              </a:r>
            </a:p>
            <a:p>
              <a:pPr algn="ctr"/>
              <a:r>
                <a:rPr lang="en-US" sz="1050" b="1" dirty="0">
                  <a:latin typeface="Ideal Sans Light" pitchFamily="50" charset="0"/>
                  <a:cs typeface="Ideal Sans Light" pitchFamily="50" charset="0"/>
                </a:rPr>
                <a:t>for e-commerce </a:t>
              </a:r>
            </a:p>
          </p:txBody>
        </p:sp>
      </p:grpSp>
    </p:spTree>
    <p:extLst>
      <p:ext uri="{BB962C8B-B14F-4D97-AF65-F5344CB8AC3E}">
        <p14:creationId xmlns:p14="http://schemas.microsoft.com/office/powerpoint/2010/main" val="2649965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680503" y="673820"/>
            <a:ext cx="8696362" cy="810530"/>
          </a:xfrm>
        </p:spPr>
        <p:txBody>
          <a:bodyPr>
            <a:noAutofit/>
          </a:bodyPr>
          <a:lstStyle/>
          <a:p>
            <a:r>
              <a:rPr lang="en-US" dirty="0"/>
              <a:t>Asia and the Pacific is the largest and fast growing e-commerce market</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4</a:t>
            </a:fld>
            <a:endParaRPr lang="en-US" dirty="0"/>
          </a:p>
        </p:txBody>
      </p:sp>
      <p:sp>
        <p:nvSpPr>
          <p:cNvPr id="6" name="TextBox 5">
            <a:extLst>
              <a:ext uri="{FF2B5EF4-FFF2-40B4-BE49-F238E27FC236}">
                <a16:creationId xmlns:a16="http://schemas.microsoft.com/office/drawing/2014/main" id="{3FB2ED41-CA4F-4E1C-ADEC-6FBFE84573C8}"/>
              </a:ext>
            </a:extLst>
          </p:cNvPr>
          <p:cNvSpPr txBox="1"/>
          <p:nvPr/>
        </p:nvSpPr>
        <p:spPr>
          <a:xfrm>
            <a:off x="1988458" y="5822916"/>
            <a:ext cx="8215084" cy="674287"/>
          </a:xfrm>
          <a:prstGeom prst="rect">
            <a:avLst/>
          </a:prstGeom>
          <a:noFill/>
        </p:spPr>
        <p:txBody>
          <a:bodyPr wrap="square" rtlCol="0">
            <a:spAutoFit/>
          </a:bodyPr>
          <a:lstStyle/>
          <a:p>
            <a:pPr>
              <a:lnSpc>
                <a:spcPct val="107000"/>
              </a:lnSpc>
            </a:pPr>
            <a:r>
              <a:rPr lang="en-US" sz="900" dirty="0">
                <a:latin typeface="Arial" panose="020B0604020202020204" pitchFamily="34" charset="0"/>
                <a:ea typeface="Calibri" panose="020F0502020204030204" pitchFamily="34" charset="0"/>
                <a:cs typeface="Arial" panose="020B0604020202020204" pitchFamily="34" charset="0"/>
              </a:rPr>
              <a:t>Note: Market size refers to the total goods and services sold through internet retail market. See Box 1.1 for the definition of internet retailing. Asia and the Pacific comprises of Australia; Azerbaijan; Hong Kong, China; India; Indonesia; Japan; Kazakhstan; Malaysia; New Zealand ; the People’s Republic of China; the Philippines; Singapore; the Republic of Korea; </a:t>
            </a:r>
            <a:r>
              <a:rPr lang="en-US" sz="900" dirty="0" err="1">
                <a:latin typeface="Arial" panose="020B0604020202020204" pitchFamily="34" charset="0"/>
                <a:ea typeface="Calibri" panose="020F0502020204030204" pitchFamily="34" charset="0"/>
                <a:cs typeface="Arial" panose="020B0604020202020204" pitchFamily="34" charset="0"/>
              </a:rPr>
              <a:t>Taipei,China</a:t>
            </a:r>
            <a:r>
              <a:rPr lang="en-US" sz="900" dirty="0">
                <a:latin typeface="Arial" panose="020B0604020202020204" pitchFamily="34" charset="0"/>
                <a:ea typeface="Calibri" panose="020F0502020204030204" pitchFamily="34" charset="0"/>
                <a:cs typeface="Arial" panose="020B0604020202020204" pitchFamily="34" charset="0"/>
              </a:rPr>
              <a:t>; Thailand; Uzbekistan; and Viet Nam.</a:t>
            </a:r>
          </a:p>
          <a:p>
            <a:pPr>
              <a:lnSpc>
                <a:spcPct val="107000"/>
              </a:lnSpc>
            </a:pPr>
            <a:r>
              <a:rPr lang="en-US" sz="900" dirty="0">
                <a:latin typeface="Arial" panose="020B0604020202020204" pitchFamily="34" charset="0"/>
                <a:ea typeface="Calibri" panose="020F0502020204030204" pitchFamily="34" charset="0"/>
                <a:cs typeface="Arial" panose="020B0604020202020204" pitchFamily="34" charset="0"/>
              </a:rPr>
              <a:t>Source: </a:t>
            </a:r>
            <a:r>
              <a:rPr lang="en-US" sz="900" dirty="0" err="1">
                <a:latin typeface="Arial" panose="020B0604020202020204" pitchFamily="34" charset="0"/>
                <a:ea typeface="Calibri" panose="020F0502020204030204" pitchFamily="34" charset="0"/>
                <a:cs typeface="Arial" panose="020B0604020202020204" pitchFamily="34" charset="0"/>
              </a:rPr>
              <a:t>Kshetri</a:t>
            </a:r>
            <a:r>
              <a:rPr lang="en-US" sz="900" dirty="0">
                <a:latin typeface="Arial" panose="020B0604020202020204" pitchFamily="34" charset="0"/>
                <a:ea typeface="Calibri" panose="020F0502020204030204" pitchFamily="34" charset="0"/>
                <a:cs typeface="Arial" panose="020B0604020202020204" pitchFamily="34" charset="0"/>
              </a:rPr>
              <a:t> (2018) using data from </a:t>
            </a:r>
            <a:r>
              <a:rPr lang="en-US" sz="900" dirty="0" err="1">
                <a:latin typeface="Arial" panose="020B0604020202020204" pitchFamily="34" charset="0"/>
                <a:ea typeface="Calibri" panose="020F0502020204030204" pitchFamily="34" charset="0"/>
                <a:cs typeface="Arial" panose="020B0604020202020204" pitchFamily="34" charset="0"/>
              </a:rPr>
              <a:t>Euromonitor</a:t>
            </a:r>
            <a:r>
              <a:rPr lang="en-US" sz="900" dirty="0">
                <a:latin typeface="Arial" panose="020B0604020202020204" pitchFamily="34" charset="0"/>
                <a:ea typeface="Calibri" panose="020F0502020204030204" pitchFamily="34" charset="0"/>
                <a:cs typeface="Arial" panose="020B0604020202020204" pitchFamily="34" charset="0"/>
              </a:rPr>
              <a:t> International. Passport database.</a:t>
            </a:r>
          </a:p>
        </p:txBody>
      </p:sp>
      <p:sp>
        <p:nvSpPr>
          <p:cNvPr id="10" name="Rectangle 9">
            <a:extLst>
              <a:ext uri="{FF2B5EF4-FFF2-40B4-BE49-F238E27FC236}">
                <a16:creationId xmlns:a16="http://schemas.microsoft.com/office/drawing/2014/main" id="{E569B306-5E9A-4021-80D0-B251B196119B}"/>
              </a:ext>
            </a:extLst>
          </p:cNvPr>
          <p:cNvSpPr/>
          <p:nvPr/>
        </p:nvSpPr>
        <p:spPr>
          <a:xfrm>
            <a:off x="1988458" y="1751067"/>
            <a:ext cx="8679542" cy="369332"/>
          </a:xfrm>
          <a:prstGeom prst="rect">
            <a:avLst/>
          </a:prstGeom>
        </p:spPr>
        <p:txBody>
          <a:bodyPr wrap="square">
            <a:spAutoFit/>
          </a:bodyPr>
          <a:lstStyle/>
          <a:p>
            <a:r>
              <a:rPr lang="en-US" b="1" dirty="0"/>
              <a:t> Comparison of Internet Retailing Market Size, 2017-2021 (forecast)</a:t>
            </a:r>
          </a:p>
        </p:txBody>
      </p:sp>
      <p:graphicFrame>
        <p:nvGraphicFramePr>
          <p:cNvPr id="8" name="Chart 7"/>
          <p:cNvGraphicFramePr>
            <a:graphicFrameLocks/>
          </p:cNvGraphicFramePr>
          <p:nvPr>
            <p:extLst>
              <p:ext uri="{D42A27DB-BD31-4B8C-83A1-F6EECF244321}">
                <p14:modId xmlns:p14="http://schemas.microsoft.com/office/powerpoint/2010/main" val="1609616780"/>
              </p:ext>
            </p:extLst>
          </p:nvPr>
        </p:nvGraphicFramePr>
        <p:xfrm>
          <a:off x="1988458" y="2140355"/>
          <a:ext cx="8080452" cy="36825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5077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2242571" y="397567"/>
            <a:ext cx="7886700" cy="810530"/>
          </a:xfrm>
        </p:spPr>
        <p:txBody>
          <a:bodyPr>
            <a:noAutofit/>
          </a:bodyPr>
          <a:lstStyle/>
          <a:p>
            <a:r>
              <a:rPr lang="en-US" dirty="0"/>
              <a:t>It is also the largest as % of GDP</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5</a:t>
            </a:fld>
            <a:endParaRPr lang="en-US" dirty="0"/>
          </a:p>
        </p:txBody>
      </p:sp>
      <p:sp>
        <p:nvSpPr>
          <p:cNvPr id="6" name="TextBox 5">
            <a:extLst>
              <a:ext uri="{FF2B5EF4-FFF2-40B4-BE49-F238E27FC236}">
                <a16:creationId xmlns:a16="http://schemas.microsoft.com/office/drawing/2014/main" id="{3FB2ED41-CA4F-4E1C-ADEC-6FBFE84573C8}"/>
              </a:ext>
            </a:extLst>
          </p:cNvPr>
          <p:cNvSpPr txBox="1"/>
          <p:nvPr/>
        </p:nvSpPr>
        <p:spPr>
          <a:xfrm>
            <a:off x="1947296" y="5339066"/>
            <a:ext cx="8477250" cy="938719"/>
          </a:xfrm>
          <a:prstGeom prst="rect">
            <a:avLst/>
          </a:prstGeom>
          <a:noFill/>
        </p:spPr>
        <p:txBody>
          <a:bodyPr wrap="square" rtlCol="0">
            <a:spAutoFit/>
          </a:bodyPr>
          <a:lstStyle/>
          <a:p>
            <a:r>
              <a:rPr lang="en-US" sz="1100" dirty="0">
                <a:latin typeface="Arial" panose="020B0604020202020204" pitchFamily="34" charset="0"/>
                <a:ea typeface="Calibri" panose="020F0502020204030204" pitchFamily="34" charset="0"/>
                <a:cs typeface="Arial" panose="020B0604020202020204" pitchFamily="34" charset="0"/>
              </a:rPr>
              <a:t>GDP = gross domestic product.</a:t>
            </a:r>
          </a:p>
          <a:p>
            <a:r>
              <a:rPr lang="en-US" sz="1100" dirty="0">
                <a:latin typeface="Arial" panose="020B0604020202020204" pitchFamily="34" charset="0"/>
                <a:ea typeface="Calibri" panose="020F0502020204030204" pitchFamily="34" charset="0"/>
                <a:cs typeface="Arial" panose="020B0604020202020204" pitchFamily="34" charset="0"/>
              </a:rPr>
              <a:t>Note: Business-to-Consumer (B2C) e-commerce covers any contract for the sale of goods and/or services, fully or partially concluded by a technique for distance communication. Values refer to the total of goods and services sold through B2C transactions as a percentage of GDP.</a:t>
            </a:r>
          </a:p>
          <a:p>
            <a:r>
              <a:rPr lang="en-US" sz="1100" dirty="0">
                <a:latin typeface="Arial" panose="020B0604020202020204" pitchFamily="34" charset="0"/>
                <a:ea typeface="Calibri" panose="020F0502020204030204" pitchFamily="34" charset="0"/>
                <a:cs typeface="Arial" panose="020B0604020202020204" pitchFamily="34" charset="0"/>
              </a:rPr>
              <a:t>Source: Ecommerce Foundation (2016).</a:t>
            </a:r>
          </a:p>
        </p:txBody>
      </p:sp>
      <p:graphicFrame>
        <p:nvGraphicFramePr>
          <p:cNvPr id="8" name="Chart 7">
            <a:extLst>
              <a:ext uri="{FF2B5EF4-FFF2-40B4-BE49-F238E27FC236}">
                <a16:creationId xmlns:a16="http://schemas.microsoft.com/office/drawing/2014/main" id="{00000000-0008-0000-0A00-000013000000}"/>
              </a:ext>
            </a:extLst>
          </p:cNvPr>
          <p:cNvGraphicFramePr>
            <a:graphicFrameLocks/>
          </p:cNvGraphicFramePr>
          <p:nvPr>
            <p:extLst>
              <p:ext uri="{D42A27DB-BD31-4B8C-83A1-F6EECF244321}">
                <p14:modId xmlns:p14="http://schemas.microsoft.com/office/powerpoint/2010/main" val="2156184303"/>
              </p:ext>
            </p:extLst>
          </p:nvPr>
        </p:nvGraphicFramePr>
        <p:xfrm>
          <a:off x="6096000" y="1921365"/>
          <a:ext cx="4412230" cy="349289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AB3AF563-74C9-44B8-B169-2023354FCF98}"/>
              </a:ext>
            </a:extLst>
          </p:cNvPr>
          <p:cNvSpPr txBox="1"/>
          <p:nvPr/>
        </p:nvSpPr>
        <p:spPr>
          <a:xfrm>
            <a:off x="1936750" y="1326704"/>
            <a:ext cx="4159250" cy="707886"/>
          </a:xfrm>
          <a:prstGeom prst="rect">
            <a:avLst/>
          </a:prstGeom>
          <a:noFill/>
        </p:spPr>
        <p:txBody>
          <a:bodyPr wrap="square" rtlCol="0">
            <a:spAutoFit/>
          </a:bodyPr>
          <a:lstStyle/>
          <a:p>
            <a:r>
              <a:rPr lang="en-US" sz="2000" b="1" dirty="0"/>
              <a:t>Global E-commerce</a:t>
            </a:r>
          </a:p>
          <a:p>
            <a:r>
              <a:rPr lang="en-US" sz="2000" dirty="0"/>
              <a:t>(% of GDP)</a:t>
            </a:r>
          </a:p>
        </p:txBody>
      </p:sp>
      <p:sp>
        <p:nvSpPr>
          <p:cNvPr id="12" name="TextBox 11">
            <a:extLst>
              <a:ext uri="{FF2B5EF4-FFF2-40B4-BE49-F238E27FC236}">
                <a16:creationId xmlns:a16="http://schemas.microsoft.com/office/drawing/2014/main" id="{4867708E-ACAA-487F-81E5-77F7E095FE20}"/>
              </a:ext>
            </a:extLst>
          </p:cNvPr>
          <p:cNvSpPr txBox="1"/>
          <p:nvPr/>
        </p:nvSpPr>
        <p:spPr>
          <a:xfrm>
            <a:off x="6313943" y="1312506"/>
            <a:ext cx="4182608" cy="707886"/>
          </a:xfrm>
          <a:prstGeom prst="rect">
            <a:avLst/>
          </a:prstGeom>
          <a:noFill/>
        </p:spPr>
        <p:txBody>
          <a:bodyPr wrap="square" rtlCol="0">
            <a:spAutoFit/>
          </a:bodyPr>
          <a:lstStyle/>
          <a:p>
            <a:r>
              <a:rPr lang="en-US" sz="2000" b="1" dirty="0"/>
              <a:t>Regional E-commerce, 2015 </a:t>
            </a:r>
          </a:p>
          <a:p>
            <a:r>
              <a:rPr lang="en-US" sz="2000" dirty="0"/>
              <a:t>(% of GDP)</a:t>
            </a:r>
          </a:p>
        </p:txBody>
      </p:sp>
      <p:graphicFrame>
        <p:nvGraphicFramePr>
          <p:cNvPr id="13" name="Chart 12"/>
          <p:cNvGraphicFramePr/>
          <p:nvPr>
            <p:extLst>
              <p:ext uri="{D42A27DB-BD31-4B8C-83A1-F6EECF244321}">
                <p14:modId xmlns:p14="http://schemas.microsoft.com/office/powerpoint/2010/main" val="3596694832"/>
              </p:ext>
            </p:extLst>
          </p:nvPr>
        </p:nvGraphicFramePr>
        <p:xfrm>
          <a:off x="1936751" y="2141059"/>
          <a:ext cx="3981743" cy="32731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73906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2152650" y="295426"/>
            <a:ext cx="7886700" cy="810530"/>
          </a:xfrm>
        </p:spPr>
        <p:txBody>
          <a:bodyPr>
            <a:noAutofit/>
          </a:bodyPr>
          <a:lstStyle/>
          <a:p>
            <a:r>
              <a:rPr lang="en-US" dirty="0"/>
              <a:t>ICT Infrastructure</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6</a:t>
            </a:fld>
            <a:endParaRPr lang="en-US" dirty="0"/>
          </a:p>
        </p:txBody>
      </p:sp>
      <p:graphicFrame>
        <p:nvGraphicFramePr>
          <p:cNvPr id="9" name="Chart 8">
            <a:extLst>
              <a:ext uri="{FF2B5EF4-FFF2-40B4-BE49-F238E27FC236}">
                <a16:creationId xmlns:a16="http://schemas.microsoft.com/office/drawing/2014/main" id="{0197E7D6-FFB9-4787-B455-05DA36762139}"/>
              </a:ext>
            </a:extLst>
          </p:cNvPr>
          <p:cNvGraphicFramePr/>
          <p:nvPr>
            <p:extLst>
              <p:ext uri="{D42A27DB-BD31-4B8C-83A1-F6EECF244321}">
                <p14:modId xmlns:p14="http://schemas.microsoft.com/office/powerpoint/2010/main" val="101887078"/>
              </p:ext>
            </p:extLst>
          </p:nvPr>
        </p:nvGraphicFramePr>
        <p:xfrm>
          <a:off x="1757681" y="1105956"/>
          <a:ext cx="8548947" cy="204851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76D65C7A-1EF3-4478-91CA-D591F9CB0E7F}"/>
              </a:ext>
            </a:extLst>
          </p:cNvPr>
          <p:cNvSpPr/>
          <p:nvPr/>
        </p:nvSpPr>
        <p:spPr>
          <a:xfrm>
            <a:off x="1885373" y="3129379"/>
            <a:ext cx="8315267" cy="229743"/>
          </a:xfrm>
          <a:prstGeom prst="rect">
            <a:avLst/>
          </a:prstGeom>
        </p:spPr>
        <p:txBody>
          <a:bodyPr wrap="square">
            <a:spAutoFit/>
          </a:bodyPr>
          <a:lstStyle/>
          <a:p>
            <a:pPr>
              <a:lnSpc>
                <a:spcPct val="107000"/>
              </a:lnSpc>
            </a:pPr>
            <a:r>
              <a:rPr lang="en-US" sz="900" dirty="0">
                <a:latin typeface="Arial" panose="020B0604020202020204" pitchFamily="34" charset="0"/>
                <a:ea typeface="Calibri" panose="020F0502020204030204" pitchFamily="34" charset="0"/>
                <a:cs typeface="Arial" panose="020B0604020202020204" pitchFamily="34" charset="0"/>
              </a:rPr>
              <a:t>Source: International Telecommunication Union. Statistics. https://www.itu.int/en/ITU-D/Statistics/Pages/stat/default.aspx</a:t>
            </a:r>
          </a:p>
        </p:txBody>
      </p:sp>
      <p:sp>
        <p:nvSpPr>
          <p:cNvPr id="5" name="Rectangle 4">
            <a:extLst>
              <a:ext uri="{FF2B5EF4-FFF2-40B4-BE49-F238E27FC236}">
                <a16:creationId xmlns:a16="http://schemas.microsoft.com/office/drawing/2014/main" id="{AD75BA63-5B11-4A6B-BABE-3308EBDE08DB}"/>
              </a:ext>
            </a:extLst>
          </p:cNvPr>
          <p:cNvSpPr/>
          <p:nvPr/>
        </p:nvSpPr>
        <p:spPr>
          <a:xfrm>
            <a:off x="2281382" y="3520447"/>
            <a:ext cx="7757968" cy="430887"/>
          </a:xfrm>
          <a:prstGeom prst="rect">
            <a:avLst/>
          </a:prstGeom>
        </p:spPr>
        <p:txBody>
          <a:bodyPr wrap="square">
            <a:spAutoFit/>
          </a:bodyPr>
          <a:lstStyle/>
          <a:p>
            <a:pPr algn="ctr"/>
            <a:r>
              <a:rPr lang="en-US" sz="1100" b="1" dirty="0">
                <a:latin typeface="+mj-lt"/>
                <a:ea typeface="Times New Roman" panose="02020603050405020304" pitchFamily="18" charset="0"/>
                <a:cs typeface="Calibri" panose="020F0502020204030204" pitchFamily="34" charset="0"/>
              </a:rPr>
              <a:t>Mobile and Fixed Broadband Speed—Central and West Asia, South Asia, and Southeast Asia, </a:t>
            </a:r>
          </a:p>
          <a:p>
            <a:pPr algn="ctr"/>
            <a:r>
              <a:rPr lang="en-US" sz="1100" b="1" dirty="0">
                <a:latin typeface="+mj-lt"/>
                <a:ea typeface="Times New Roman" panose="02020603050405020304" pitchFamily="18" charset="0"/>
                <a:cs typeface="Calibri" panose="020F0502020204030204" pitchFamily="34" charset="0"/>
              </a:rPr>
              <a:t>as of December 2017 </a:t>
            </a:r>
            <a:r>
              <a:rPr lang="en-US" sz="1100" dirty="0">
                <a:latin typeface="+mj-lt"/>
                <a:ea typeface="Times New Roman" panose="02020603050405020304" pitchFamily="18" charset="0"/>
                <a:cs typeface="Calibri" panose="020F0502020204030204" pitchFamily="34" charset="0"/>
              </a:rPr>
              <a:t>(megabits per second, download)</a:t>
            </a:r>
            <a:endParaRPr lang="en-US" sz="1100" dirty="0">
              <a:latin typeface="+mj-lt"/>
              <a:ea typeface="Times New Roman" panose="02020603050405020304" pitchFamily="18" charset="0"/>
            </a:endParaRPr>
          </a:p>
        </p:txBody>
      </p:sp>
      <p:sp>
        <p:nvSpPr>
          <p:cNvPr id="10" name="Rectangle 9">
            <a:extLst>
              <a:ext uri="{FF2B5EF4-FFF2-40B4-BE49-F238E27FC236}">
                <a16:creationId xmlns:a16="http://schemas.microsoft.com/office/drawing/2014/main" id="{3C7E750F-648C-4E5E-A8F9-B335967022CD}"/>
              </a:ext>
            </a:extLst>
          </p:cNvPr>
          <p:cNvSpPr/>
          <p:nvPr/>
        </p:nvSpPr>
        <p:spPr>
          <a:xfrm>
            <a:off x="2253673" y="945614"/>
            <a:ext cx="7201304" cy="281231"/>
          </a:xfrm>
          <a:prstGeom prst="rect">
            <a:avLst/>
          </a:prstGeom>
        </p:spPr>
        <p:txBody>
          <a:bodyPr wrap="square">
            <a:spAutoFit/>
          </a:bodyPr>
          <a:lstStyle/>
          <a:p>
            <a:pPr indent="457200" algn="ctr">
              <a:lnSpc>
                <a:spcPct val="107000"/>
              </a:lnSpc>
            </a:pPr>
            <a:r>
              <a:rPr lang="en-US" sz="1200" b="1" dirty="0">
                <a:latin typeface="+mj-lt"/>
                <a:ea typeface="Calibri" panose="020F0502020204030204" pitchFamily="34" charset="0"/>
                <a:cs typeface="Calibri" panose="020F0502020204030204" pitchFamily="34" charset="0"/>
              </a:rPr>
              <a:t>Key ICT Indicators by Region, 2016 </a:t>
            </a:r>
            <a:r>
              <a:rPr lang="en-US" sz="1200" dirty="0">
                <a:latin typeface="+mj-lt"/>
                <a:ea typeface="Calibri" panose="020F0502020204030204" pitchFamily="34" charset="0"/>
                <a:cs typeface="Calibri" panose="020F0502020204030204" pitchFamily="34" charset="0"/>
              </a:rPr>
              <a:t>(per 100 inhabitants)</a:t>
            </a:r>
            <a:endParaRPr lang="en-US" sz="1200" dirty="0">
              <a:latin typeface="+mj-l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98A9A559-2996-4F28-8FFD-D8D36B21B409}"/>
              </a:ext>
            </a:extLst>
          </p:cNvPr>
          <p:cNvSpPr/>
          <p:nvPr/>
        </p:nvSpPr>
        <p:spPr>
          <a:xfrm>
            <a:off x="2019118" y="6129104"/>
            <a:ext cx="5999018" cy="230832"/>
          </a:xfrm>
          <a:prstGeom prst="rect">
            <a:avLst/>
          </a:prstGeom>
        </p:spPr>
        <p:txBody>
          <a:bodyPr wrap="square">
            <a:spAutoFit/>
          </a:bodyPr>
          <a:lstStyle/>
          <a:p>
            <a:r>
              <a:rPr lang="en-US" sz="900" dirty="0">
                <a:latin typeface="Arial" panose="020B0604020202020204" pitchFamily="34" charset="0"/>
                <a:ea typeface="Calibri" panose="020F0502020204030204" pitchFamily="34" charset="0"/>
                <a:cs typeface="Arial" panose="020B0604020202020204" pitchFamily="34" charset="0"/>
              </a:rPr>
              <a:t>Source: </a:t>
            </a:r>
            <a:r>
              <a:rPr lang="en-US" sz="900" dirty="0" err="1">
                <a:latin typeface="Arial" panose="020B0604020202020204" pitchFamily="34" charset="0"/>
                <a:ea typeface="Calibri" panose="020F0502020204030204" pitchFamily="34" charset="0"/>
                <a:cs typeface="Arial" panose="020B0604020202020204" pitchFamily="34" charset="0"/>
              </a:rPr>
              <a:t>Speedtest</a:t>
            </a:r>
            <a:r>
              <a:rPr lang="en-US" sz="900" dirty="0">
                <a:latin typeface="Arial" panose="020B0604020202020204" pitchFamily="34" charset="0"/>
                <a:ea typeface="Calibri" panose="020F0502020204030204" pitchFamily="34" charset="0"/>
                <a:cs typeface="Arial" panose="020B0604020202020204" pitchFamily="34" charset="0"/>
              </a:rPr>
              <a:t>. </a:t>
            </a:r>
            <a:r>
              <a:rPr lang="en-US" sz="900" dirty="0" err="1">
                <a:latin typeface="Arial" panose="020B0604020202020204" pitchFamily="34" charset="0"/>
                <a:ea typeface="Calibri" panose="020F0502020204030204" pitchFamily="34" charset="0"/>
                <a:cs typeface="Arial" panose="020B0604020202020204" pitchFamily="34" charset="0"/>
              </a:rPr>
              <a:t>Speedtest</a:t>
            </a:r>
            <a:r>
              <a:rPr lang="en-US" sz="900" dirty="0">
                <a:latin typeface="Arial" panose="020B0604020202020204" pitchFamily="34" charset="0"/>
                <a:ea typeface="Calibri" panose="020F0502020204030204" pitchFamily="34" charset="0"/>
                <a:cs typeface="Arial" panose="020B0604020202020204" pitchFamily="34" charset="0"/>
              </a:rPr>
              <a:t> Global Index December 2017. http://www.speedtest.net/global-index</a:t>
            </a:r>
            <a:endParaRPr lang="en-US" sz="900" dirty="0">
              <a:latin typeface="Arial" panose="020B0604020202020204" pitchFamily="34" charset="0"/>
              <a:cs typeface="Arial" panose="020B0604020202020204" pitchFamily="34" charset="0"/>
            </a:endParaRPr>
          </a:p>
        </p:txBody>
      </p:sp>
      <p:graphicFrame>
        <p:nvGraphicFramePr>
          <p:cNvPr id="12" name="Chart 11"/>
          <p:cNvGraphicFramePr>
            <a:graphicFrameLocks/>
          </p:cNvGraphicFramePr>
          <p:nvPr>
            <p:extLst>
              <p:ext uri="{D42A27DB-BD31-4B8C-83A1-F6EECF244321}">
                <p14:modId xmlns:p14="http://schemas.microsoft.com/office/powerpoint/2010/main" val="2688354882"/>
              </p:ext>
            </p:extLst>
          </p:nvPr>
        </p:nvGraphicFramePr>
        <p:xfrm>
          <a:off x="1885373" y="3724426"/>
          <a:ext cx="8315267" cy="24046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7265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2152650" y="239153"/>
            <a:ext cx="7886700" cy="810530"/>
          </a:xfrm>
        </p:spPr>
        <p:txBody>
          <a:bodyPr>
            <a:noAutofit/>
          </a:bodyPr>
          <a:lstStyle/>
          <a:p>
            <a:r>
              <a:rPr lang="en-US" dirty="0"/>
              <a:t>E-payment</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7</a:t>
            </a:fld>
            <a:endParaRPr lang="en-US" dirty="0"/>
          </a:p>
        </p:txBody>
      </p:sp>
      <p:sp>
        <p:nvSpPr>
          <p:cNvPr id="7" name="Rectangle 6">
            <a:extLst>
              <a:ext uri="{FF2B5EF4-FFF2-40B4-BE49-F238E27FC236}">
                <a16:creationId xmlns:a16="http://schemas.microsoft.com/office/drawing/2014/main" id="{39D6CA5D-B7F7-46B3-AB66-83E658EDBCB0}"/>
              </a:ext>
            </a:extLst>
          </p:cNvPr>
          <p:cNvSpPr/>
          <p:nvPr/>
        </p:nvSpPr>
        <p:spPr>
          <a:xfrm>
            <a:off x="2656765" y="1049683"/>
            <a:ext cx="7014647" cy="663580"/>
          </a:xfrm>
          <a:prstGeom prst="rect">
            <a:avLst/>
          </a:prstGeom>
        </p:spPr>
        <p:txBody>
          <a:bodyPr wrap="square">
            <a:spAutoFit/>
          </a:bodyPr>
          <a:lstStyle/>
          <a:p>
            <a:pPr algn="ctr">
              <a:lnSpc>
                <a:spcPct val="107000"/>
              </a:lnSpc>
            </a:pPr>
            <a:r>
              <a:rPr lang="en-US" b="1" dirty="0">
                <a:latin typeface="+mj-lt"/>
                <a:ea typeface="Calibri" panose="020F0502020204030204" pitchFamily="34" charset="0"/>
                <a:cs typeface="Calibri" panose="020F0502020204030204" pitchFamily="34" charset="0"/>
              </a:rPr>
              <a:t>Card Payment Transactions</a:t>
            </a:r>
            <a:r>
              <a:rPr lang="en-US" dirty="0">
                <a:latin typeface="+mj-lt"/>
                <a:ea typeface="Calibri" panose="020F0502020204030204" pitchFamily="34" charset="0"/>
                <a:cs typeface="Calibri" panose="020F0502020204030204" pitchFamily="34" charset="0"/>
              </a:rPr>
              <a:t>—</a:t>
            </a:r>
            <a:r>
              <a:rPr lang="en-US" b="1" dirty="0">
                <a:latin typeface="+mj-lt"/>
                <a:ea typeface="Calibri" panose="020F0502020204030204" pitchFamily="34" charset="0"/>
                <a:cs typeface="Calibri" panose="020F0502020204030204" pitchFamily="34" charset="0"/>
              </a:rPr>
              <a:t>Selected Asian Economies, 2016</a:t>
            </a:r>
          </a:p>
          <a:p>
            <a:pPr algn="ctr">
              <a:lnSpc>
                <a:spcPct val="107000"/>
              </a:lnSpc>
            </a:pPr>
            <a:r>
              <a:rPr lang="en-US" dirty="0">
                <a:latin typeface="+mj-lt"/>
                <a:ea typeface="Calibri" panose="020F0502020204030204" pitchFamily="34" charset="0"/>
                <a:cs typeface="Calibri" panose="020F0502020204030204" pitchFamily="34" charset="0"/>
              </a:rPr>
              <a:t>($ per capita)</a:t>
            </a:r>
            <a:endParaRPr lang="en-US" dirty="0">
              <a:latin typeface="+mj-l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B9D8E447-494F-40A1-9C50-0D04371C989C}"/>
              </a:ext>
            </a:extLst>
          </p:cNvPr>
          <p:cNvSpPr/>
          <p:nvPr/>
        </p:nvSpPr>
        <p:spPr>
          <a:xfrm>
            <a:off x="2152651" y="5986364"/>
            <a:ext cx="6119091" cy="249684"/>
          </a:xfrm>
          <a:prstGeom prst="rect">
            <a:avLst/>
          </a:prstGeom>
        </p:spPr>
        <p:txBody>
          <a:bodyPr wrap="square">
            <a:spAutoFit/>
          </a:bodyPr>
          <a:lstStyle/>
          <a:p>
            <a:pPr indent="57150">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Source: </a:t>
            </a:r>
            <a:r>
              <a:rPr lang="en-US" sz="1000" dirty="0" err="1">
                <a:latin typeface="Arial" panose="020B0604020202020204" pitchFamily="34" charset="0"/>
                <a:ea typeface="Calibri" panose="020F0502020204030204" pitchFamily="34" charset="0"/>
                <a:cs typeface="Arial" panose="020B0604020202020204" pitchFamily="34" charset="0"/>
              </a:rPr>
              <a:t>Kshetri</a:t>
            </a:r>
            <a:r>
              <a:rPr lang="en-US" sz="1000" dirty="0">
                <a:latin typeface="Arial" panose="020B0604020202020204" pitchFamily="34" charset="0"/>
                <a:ea typeface="Calibri" panose="020F0502020204030204" pitchFamily="34" charset="0"/>
                <a:cs typeface="Arial" panose="020B0604020202020204" pitchFamily="34" charset="0"/>
              </a:rPr>
              <a:t> (2018a) using data from Euromonitor International. Passport database.</a:t>
            </a:r>
          </a:p>
        </p:txBody>
      </p:sp>
      <p:grpSp>
        <p:nvGrpSpPr>
          <p:cNvPr id="9" name="Group 8"/>
          <p:cNvGrpSpPr/>
          <p:nvPr/>
        </p:nvGrpSpPr>
        <p:grpSpPr>
          <a:xfrm>
            <a:off x="2124502" y="1767704"/>
            <a:ext cx="8093123" cy="4164221"/>
            <a:chOff x="0" y="0"/>
            <a:chExt cx="9134856" cy="3533775"/>
          </a:xfrm>
        </p:grpSpPr>
        <p:graphicFrame>
          <p:nvGraphicFramePr>
            <p:cNvPr id="10" name="Chart 9"/>
            <p:cNvGraphicFramePr>
              <a:graphicFrameLocks/>
            </p:cNvGraphicFramePr>
            <p:nvPr>
              <p:extLst>
                <p:ext uri="{D42A27DB-BD31-4B8C-83A1-F6EECF244321}">
                  <p14:modId xmlns:p14="http://schemas.microsoft.com/office/powerpoint/2010/main" val="2627242651"/>
                </p:ext>
              </p:extLst>
            </p:nvPr>
          </p:nvGraphicFramePr>
          <p:xfrm>
            <a:off x="9524" y="9525"/>
            <a:ext cx="9124950" cy="3524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p:cNvGraphicFramePr>
            <p:nvPr>
              <p:extLst>
                <p:ext uri="{D42A27DB-BD31-4B8C-83A1-F6EECF244321}">
                  <p14:modId xmlns:p14="http://schemas.microsoft.com/office/powerpoint/2010/main" val="1123035908"/>
                </p:ext>
              </p:extLst>
            </p:nvPr>
          </p:nvGraphicFramePr>
          <p:xfrm>
            <a:off x="0" y="0"/>
            <a:ext cx="4562475" cy="30209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a:graphicFrameLocks/>
            </p:cNvGraphicFramePr>
            <p:nvPr>
              <p:extLst>
                <p:ext uri="{D42A27DB-BD31-4B8C-83A1-F6EECF244321}">
                  <p14:modId xmlns:p14="http://schemas.microsoft.com/office/powerpoint/2010/main" val="672345192"/>
                </p:ext>
              </p:extLst>
            </p:nvPr>
          </p:nvGraphicFramePr>
          <p:xfrm>
            <a:off x="4572000" y="9525"/>
            <a:ext cx="4562856" cy="3093301"/>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tangle 12"/>
            <p:cNvSpPr/>
            <p:nvPr/>
          </p:nvSpPr>
          <p:spPr>
            <a:xfrm>
              <a:off x="0" y="0"/>
              <a:ext cx="9134474" cy="353377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p>
          </p:txBody>
        </p:sp>
      </p:grpSp>
    </p:spTree>
    <p:extLst>
      <p:ext uri="{BB962C8B-B14F-4D97-AF65-F5344CB8AC3E}">
        <p14:creationId xmlns:p14="http://schemas.microsoft.com/office/powerpoint/2010/main" val="3391138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524000" y="403813"/>
            <a:ext cx="8899006" cy="810530"/>
          </a:xfrm>
        </p:spPr>
        <p:txBody>
          <a:bodyPr>
            <a:noAutofit/>
          </a:bodyPr>
          <a:lstStyle/>
          <a:p>
            <a:r>
              <a:rPr lang="en-US" dirty="0"/>
              <a:t>Delivery Infrastructure</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8</a:t>
            </a:fld>
            <a:endParaRPr lang="en-US" dirty="0"/>
          </a:p>
        </p:txBody>
      </p:sp>
      <p:graphicFrame>
        <p:nvGraphicFramePr>
          <p:cNvPr id="11" name="Chart 10">
            <a:extLst>
              <a:ext uri="{FF2B5EF4-FFF2-40B4-BE49-F238E27FC236}">
                <a16:creationId xmlns:a16="http://schemas.microsoft.com/office/drawing/2014/main" id="{0F9ACF31-5079-4E9B-98A8-44F84301637D}"/>
              </a:ext>
            </a:extLst>
          </p:cNvPr>
          <p:cNvGraphicFramePr/>
          <p:nvPr>
            <p:extLst>
              <p:ext uri="{D42A27DB-BD31-4B8C-83A1-F6EECF244321}">
                <p14:modId xmlns:p14="http://schemas.microsoft.com/office/powerpoint/2010/main" val="3115925534"/>
              </p:ext>
            </p:extLst>
          </p:nvPr>
        </p:nvGraphicFramePr>
        <p:xfrm>
          <a:off x="2042161" y="1785058"/>
          <a:ext cx="8087359" cy="415283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FF80BBD2-5BE0-41F2-9C9B-CFE0C4E784EF}"/>
              </a:ext>
            </a:extLst>
          </p:cNvPr>
          <p:cNvSpPr/>
          <p:nvPr/>
        </p:nvSpPr>
        <p:spPr>
          <a:xfrm>
            <a:off x="1646830" y="1204962"/>
            <a:ext cx="9021170" cy="663580"/>
          </a:xfrm>
          <a:prstGeom prst="rect">
            <a:avLst/>
          </a:prstGeom>
        </p:spPr>
        <p:txBody>
          <a:bodyPr wrap="square">
            <a:spAutoFit/>
          </a:bodyPr>
          <a:lstStyle/>
          <a:p>
            <a:pPr algn="ctr">
              <a:lnSpc>
                <a:spcPct val="107000"/>
              </a:lnSpc>
            </a:pPr>
            <a:r>
              <a:rPr lang="en-US" b="1" dirty="0">
                <a:latin typeface="+mj-lt"/>
                <a:ea typeface="Calibri" panose="020F0502020204030204" pitchFamily="34" charset="0"/>
                <a:cs typeface="Calibri" panose="020F0502020204030204" pitchFamily="34" charset="0"/>
              </a:rPr>
              <a:t>Population with Access to Home Mail Delivery—</a:t>
            </a:r>
          </a:p>
          <a:p>
            <a:pPr algn="ctr">
              <a:lnSpc>
                <a:spcPct val="107000"/>
              </a:lnSpc>
            </a:pPr>
            <a:r>
              <a:rPr lang="en-US" b="1" dirty="0">
                <a:latin typeface="+mj-lt"/>
                <a:ea typeface="Calibri" panose="020F0502020204030204" pitchFamily="34" charset="0"/>
                <a:cs typeface="Calibri" panose="020F0502020204030204" pitchFamily="34" charset="0"/>
              </a:rPr>
              <a:t>Selected Asian Economies, 2015  </a:t>
            </a:r>
            <a:r>
              <a:rPr lang="en-US" dirty="0">
                <a:latin typeface="+mj-lt"/>
                <a:ea typeface="Calibri" panose="020F0502020204030204" pitchFamily="34" charset="0"/>
                <a:cs typeface="Calibri" panose="020F0502020204030204" pitchFamily="34" charset="0"/>
              </a:rPr>
              <a:t>(% of population)</a:t>
            </a:r>
            <a:endParaRPr lang="en-US" dirty="0">
              <a:latin typeface="+mj-l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4C0B89F1-2E9C-4A0C-92A7-11930704B12D}"/>
              </a:ext>
            </a:extLst>
          </p:cNvPr>
          <p:cNvSpPr/>
          <p:nvPr/>
        </p:nvSpPr>
        <p:spPr>
          <a:xfrm>
            <a:off x="2528917" y="5937897"/>
            <a:ext cx="7600603" cy="246221"/>
          </a:xfrm>
          <a:prstGeom prst="rect">
            <a:avLst/>
          </a:prstGeom>
        </p:spPr>
        <p:txBody>
          <a:bodyPr wrap="square">
            <a:spAutoFit/>
          </a:bodyPr>
          <a:lstStyle/>
          <a:p>
            <a:r>
              <a:rPr lang="en-US" sz="1000" dirty="0">
                <a:latin typeface="Arial" panose="020B0604020202020204" pitchFamily="34" charset="0"/>
                <a:ea typeface="Calibri" panose="020F0502020204030204" pitchFamily="34" charset="0"/>
                <a:cs typeface="Arial" panose="020B0604020202020204" pitchFamily="34" charset="0"/>
              </a:rPr>
              <a:t>Source: Universal Postal Union. http://www.upu.int/en/ressources/statistiques-postales/resultats-2015.html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7068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2152650" y="355393"/>
            <a:ext cx="7886700" cy="810530"/>
          </a:xfrm>
        </p:spPr>
        <p:txBody>
          <a:bodyPr>
            <a:noAutofit/>
          </a:bodyPr>
          <a:lstStyle/>
          <a:p>
            <a:r>
              <a:rPr lang="en-US" dirty="0"/>
              <a:t>Legislation</a:t>
            </a:r>
          </a:p>
        </p:txBody>
      </p:sp>
      <p:sp>
        <p:nvSpPr>
          <p:cNvPr id="24"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a:xfrm>
            <a:off x="9254836" y="6356352"/>
            <a:ext cx="784514" cy="365125"/>
          </a:xfrm>
        </p:spPr>
        <p:txBody>
          <a:bodyPr/>
          <a:lstStyle/>
          <a:p>
            <a:fld id="{3B2AEF64-9867-4B71-936B-C52248B5A961}" type="slidenum">
              <a:rPr lang="en-US" smtClean="0"/>
              <a:t>9</a:t>
            </a:fld>
            <a:endParaRPr lang="en-US" dirty="0"/>
          </a:p>
        </p:txBody>
      </p:sp>
      <p:sp>
        <p:nvSpPr>
          <p:cNvPr id="6" name="Rectangle 5">
            <a:extLst>
              <a:ext uri="{FF2B5EF4-FFF2-40B4-BE49-F238E27FC236}">
                <a16:creationId xmlns:a16="http://schemas.microsoft.com/office/drawing/2014/main" id="{FF80BBD2-5BE0-41F2-9C9B-CFE0C4E784EF}"/>
              </a:ext>
            </a:extLst>
          </p:cNvPr>
          <p:cNvSpPr/>
          <p:nvPr/>
        </p:nvSpPr>
        <p:spPr>
          <a:xfrm>
            <a:off x="2494453" y="1165924"/>
            <a:ext cx="7359967" cy="646331"/>
          </a:xfrm>
          <a:prstGeom prst="rect">
            <a:avLst/>
          </a:prstGeom>
        </p:spPr>
        <p:txBody>
          <a:bodyPr wrap="square">
            <a:spAutoFit/>
          </a:bodyPr>
          <a:lstStyle/>
          <a:p>
            <a:pPr algn="ctr"/>
            <a:r>
              <a:rPr lang="en-US" b="1" dirty="0"/>
              <a:t>Status of E-commerce Legislation—Asia and the Pacific, </a:t>
            </a:r>
          </a:p>
          <a:p>
            <a:pPr algn="ctr"/>
            <a:r>
              <a:rPr lang="en-US" b="1" dirty="0"/>
              <a:t>as of December 2017 </a:t>
            </a:r>
            <a:r>
              <a:rPr lang="en-US" dirty="0"/>
              <a:t>(Number of economies)</a:t>
            </a:r>
          </a:p>
        </p:txBody>
      </p:sp>
      <p:sp>
        <p:nvSpPr>
          <p:cNvPr id="4" name="Rectangle 3">
            <a:extLst>
              <a:ext uri="{FF2B5EF4-FFF2-40B4-BE49-F238E27FC236}">
                <a16:creationId xmlns:a16="http://schemas.microsoft.com/office/drawing/2014/main" id="{6C20BB7B-CCAB-4D79-8EF6-E5603D2EF8FC}"/>
              </a:ext>
            </a:extLst>
          </p:cNvPr>
          <p:cNvSpPr/>
          <p:nvPr/>
        </p:nvSpPr>
        <p:spPr>
          <a:xfrm>
            <a:off x="1955973" y="5807603"/>
            <a:ext cx="2948243" cy="246221"/>
          </a:xfrm>
          <a:prstGeom prst="rect">
            <a:avLst/>
          </a:prstGeom>
        </p:spPr>
        <p:txBody>
          <a:bodyPr wrap="none">
            <a:spAutoFit/>
          </a:bodyPr>
          <a:lstStyle/>
          <a:p>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Sources: Various international and local sources.</a:t>
            </a:r>
            <a:endParaRPr lang="en-US" sz="1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FA1A919-B5F7-404C-9644-269D25CEC166}"/>
              </a:ext>
            </a:extLst>
          </p:cNvPr>
          <p:cNvPicPr>
            <a:picLocks noChangeAspect="1"/>
          </p:cNvPicPr>
          <p:nvPr/>
        </p:nvPicPr>
        <p:blipFill>
          <a:blip r:embed="rId3"/>
          <a:stretch>
            <a:fillRect/>
          </a:stretch>
        </p:blipFill>
        <p:spPr>
          <a:xfrm>
            <a:off x="1524000" y="2122405"/>
            <a:ext cx="9144000" cy="3091495"/>
          </a:xfrm>
          <a:prstGeom prst="rect">
            <a:avLst/>
          </a:prstGeom>
        </p:spPr>
      </p:pic>
    </p:spTree>
    <p:extLst>
      <p:ext uri="{BB962C8B-B14F-4D97-AF65-F5344CB8AC3E}">
        <p14:creationId xmlns:p14="http://schemas.microsoft.com/office/powerpoint/2010/main" val="1227943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745673" y="353116"/>
            <a:ext cx="8700654" cy="810530"/>
          </a:xfrm>
        </p:spPr>
        <p:txBody>
          <a:bodyPr>
            <a:noAutofit/>
          </a:bodyPr>
          <a:lstStyle/>
          <a:p>
            <a:r>
              <a:rPr lang="en-US" sz="2800" dirty="0"/>
              <a:t>Economic Benefits and Costs of </a:t>
            </a:r>
            <a:br>
              <a:rPr lang="en-US" sz="2800" dirty="0"/>
            </a:br>
            <a:r>
              <a:rPr lang="en-US" sz="2800" dirty="0"/>
              <a:t>Using E-commerce</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10</a:t>
            </a:fld>
            <a:endParaRPr lang="en-US" dirty="0"/>
          </a:p>
        </p:txBody>
      </p:sp>
      <p:graphicFrame>
        <p:nvGraphicFramePr>
          <p:cNvPr id="5" name="Table 4">
            <a:extLst>
              <a:ext uri="{FF2B5EF4-FFF2-40B4-BE49-F238E27FC236}">
                <a16:creationId xmlns:a16="http://schemas.microsoft.com/office/drawing/2014/main" id="{D9A593EB-D16C-4D94-B5B2-F3D00DE87920}"/>
              </a:ext>
            </a:extLst>
          </p:cNvPr>
          <p:cNvGraphicFramePr>
            <a:graphicFrameLocks noGrp="1"/>
          </p:cNvGraphicFramePr>
          <p:nvPr>
            <p:extLst>
              <p:ext uri="{D42A27DB-BD31-4B8C-83A1-F6EECF244321}">
                <p14:modId xmlns:p14="http://schemas.microsoft.com/office/powerpoint/2010/main" val="2141880918"/>
              </p:ext>
            </p:extLst>
          </p:nvPr>
        </p:nvGraphicFramePr>
        <p:xfrm>
          <a:off x="2413002" y="1545061"/>
          <a:ext cx="7513778" cy="4195070"/>
        </p:xfrm>
        <a:graphic>
          <a:graphicData uri="http://schemas.openxmlformats.org/drawingml/2006/table">
            <a:tbl>
              <a:tblPr firstRow="1" firstCol="1" bandRow="1">
                <a:tableStyleId>{5C22544A-7EE6-4342-B048-85BDC9FD1C3A}</a:tableStyleId>
              </a:tblPr>
              <a:tblGrid>
                <a:gridCol w="3756889">
                  <a:extLst>
                    <a:ext uri="{9D8B030D-6E8A-4147-A177-3AD203B41FA5}">
                      <a16:colId xmlns:a16="http://schemas.microsoft.com/office/drawing/2014/main" val="3397835975"/>
                    </a:ext>
                  </a:extLst>
                </a:gridCol>
                <a:gridCol w="3756889">
                  <a:extLst>
                    <a:ext uri="{9D8B030D-6E8A-4147-A177-3AD203B41FA5}">
                      <a16:colId xmlns:a16="http://schemas.microsoft.com/office/drawing/2014/main" val="2960105062"/>
                    </a:ext>
                  </a:extLst>
                </a:gridCol>
              </a:tblGrid>
              <a:tr h="428290">
                <a:tc>
                  <a:txBody>
                    <a:bodyPr/>
                    <a:lstStyle/>
                    <a:p>
                      <a:pPr marL="0" marR="0" algn="ctr">
                        <a:lnSpc>
                          <a:spcPct val="107000"/>
                        </a:lnSpc>
                        <a:spcBef>
                          <a:spcPts val="0"/>
                        </a:spcBef>
                        <a:spcAft>
                          <a:spcPts val="0"/>
                        </a:spcAft>
                      </a:pPr>
                      <a:endParaRPr lang="en-US" sz="500" dirty="0">
                        <a:solidFill>
                          <a:schemeClr val="tx1"/>
                        </a:solidFill>
                        <a:effectLst/>
                      </a:endParaRPr>
                    </a:p>
                    <a:p>
                      <a:pPr marL="0" marR="0" algn="ctr">
                        <a:lnSpc>
                          <a:spcPct val="107000"/>
                        </a:lnSpc>
                        <a:spcBef>
                          <a:spcPts val="0"/>
                        </a:spcBef>
                        <a:spcAft>
                          <a:spcPts val="0"/>
                        </a:spcAft>
                      </a:pPr>
                      <a:r>
                        <a:rPr lang="en-US" sz="1600" dirty="0">
                          <a:solidFill>
                            <a:schemeClr val="tx1"/>
                          </a:solidFill>
                          <a:effectLst/>
                        </a:rPr>
                        <a:t>Benefits</a:t>
                      </a:r>
                    </a:p>
                    <a:p>
                      <a:pPr marL="0" marR="0" algn="ctr">
                        <a:lnSpc>
                          <a:spcPct val="107000"/>
                        </a:lnSpc>
                        <a:spcBef>
                          <a:spcPts val="0"/>
                        </a:spcBef>
                        <a:spcAft>
                          <a:spcPts val="0"/>
                        </a:spcAft>
                      </a:pPr>
                      <a:endParaRPr lang="en-US" sz="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5B6E5"/>
                    </a:solidFill>
                  </a:tcPr>
                </a:tc>
                <a:tc>
                  <a:txBody>
                    <a:bodyPr/>
                    <a:lstStyle/>
                    <a:p>
                      <a:pPr marL="0" marR="0" algn="ctr">
                        <a:lnSpc>
                          <a:spcPct val="107000"/>
                        </a:lnSpc>
                        <a:spcBef>
                          <a:spcPts val="0"/>
                        </a:spcBef>
                        <a:spcAft>
                          <a:spcPts val="0"/>
                        </a:spcAft>
                      </a:pPr>
                      <a:endParaRPr lang="en-US" sz="500" dirty="0">
                        <a:solidFill>
                          <a:schemeClr val="tx1"/>
                        </a:solidFill>
                        <a:effectLst/>
                      </a:endParaRPr>
                    </a:p>
                    <a:p>
                      <a:pPr marL="0" marR="0" algn="ctr">
                        <a:lnSpc>
                          <a:spcPct val="107000"/>
                        </a:lnSpc>
                        <a:spcBef>
                          <a:spcPts val="0"/>
                        </a:spcBef>
                        <a:spcAft>
                          <a:spcPts val="0"/>
                        </a:spcAft>
                      </a:pPr>
                      <a:r>
                        <a:rPr lang="en-US" sz="1600" dirty="0">
                          <a:solidFill>
                            <a:schemeClr val="tx1"/>
                          </a:solidFill>
                          <a:effectLst/>
                        </a:rPr>
                        <a:t>Costs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08B70"/>
                    </a:solidFill>
                  </a:tcPr>
                </a:tc>
                <a:extLst>
                  <a:ext uri="{0D108BD9-81ED-4DB2-BD59-A6C34878D82A}">
                    <a16:rowId xmlns:a16="http://schemas.microsoft.com/office/drawing/2014/main" val="911440423"/>
                  </a:ext>
                </a:extLst>
              </a:tr>
              <a:tr h="3766780">
                <a:tc>
                  <a:txBody>
                    <a:bodyPr/>
                    <a:lstStyle/>
                    <a:p>
                      <a:pPr marL="342900" marR="0" lvl="0" indent="-342900">
                        <a:lnSpc>
                          <a:spcPct val="107000"/>
                        </a:lnSpc>
                        <a:spcBef>
                          <a:spcPts val="0"/>
                        </a:spcBef>
                        <a:spcAft>
                          <a:spcPts val="0"/>
                        </a:spcAft>
                        <a:buFont typeface="Symbol" panose="05050102010706020507" pitchFamily="18" charset="2"/>
                        <a:buChar char=""/>
                      </a:pPr>
                      <a:r>
                        <a:rPr lang="en-US" sz="1500" b="0" dirty="0">
                          <a:solidFill>
                            <a:schemeClr val="tx1"/>
                          </a:solidFill>
                          <a:effectLst/>
                        </a:rPr>
                        <a:t>Boosts efficiency and increases gross domestic product </a:t>
                      </a:r>
                    </a:p>
                    <a:p>
                      <a:pPr marL="342900" marR="0" lvl="0" indent="-342900">
                        <a:lnSpc>
                          <a:spcPct val="107000"/>
                        </a:lnSpc>
                        <a:spcBef>
                          <a:spcPts val="0"/>
                        </a:spcBef>
                        <a:spcAft>
                          <a:spcPts val="0"/>
                        </a:spcAft>
                        <a:buFont typeface="Symbol" panose="05050102010706020507" pitchFamily="18" charset="2"/>
                        <a:buChar char=""/>
                      </a:pPr>
                      <a:r>
                        <a:rPr lang="en-US" sz="1500" b="0" dirty="0">
                          <a:solidFill>
                            <a:schemeClr val="tx1"/>
                          </a:solidFill>
                          <a:effectLst/>
                        </a:rPr>
                        <a:t>Allows economies to increase participation in global value chains </a:t>
                      </a:r>
                    </a:p>
                    <a:p>
                      <a:pPr marL="342900" marR="0" lvl="0" indent="-342900">
                        <a:lnSpc>
                          <a:spcPct val="107000"/>
                        </a:lnSpc>
                        <a:spcBef>
                          <a:spcPts val="0"/>
                        </a:spcBef>
                        <a:spcAft>
                          <a:spcPts val="0"/>
                        </a:spcAft>
                        <a:buFont typeface="Symbol" panose="05050102010706020507" pitchFamily="18" charset="2"/>
                        <a:buChar char=""/>
                      </a:pPr>
                      <a:r>
                        <a:rPr lang="en-US" sz="1500" b="0" dirty="0">
                          <a:solidFill>
                            <a:schemeClr val="tx1"/>
                          </a:solidFill>
                          <a:effectLst/>
                        </a:rPr>
                        <a:t>Increases labor productivity and supports job creation, entrepreneurship, innovation, and creativity</a:t>
                      </a:r>
                    </a:p>
                    <a:p>
                      <a:pPr marL="342900" marR="0" lvl="0" indent="-342900">
                        <a:lnSpc>
                          <a:spcPct val="107000"/>
                        </a:lnSpc>
                        <a:spcBef>
                          <a:spcPts val="0"/>
                        </a:spcBef>
                        <a:spcAft>
                          <a:spcPts val="0"/>
                        </a:spcAft>
                        <a:buFont typeface="Symbol" panose="05050102010706020507" pitchFamily="18" charset="2"/>
                        <a:buChar char=""/>
                      </a:pPr>
                      <a:r>
                        <a:rPr lang="en-US" sz="1500" b="0" dirty="0">
                          <a:solidFill>
                            <a:schemeClr val="tx1"/>
                          </a:solidFill>
                          <a:effectLst/>
                        </a:rPr>
                        <a:t>Leads to energy savings and lower carbon emissions</a:t>
                      </a:r>
                    </a:p>
                    <a:p>
                      <a:pPr marL="342900" marR="0" lvl="0" indent="-342900">
                        <a:lnSpc>
                          <a:spcPct val="107000"/>
                        </a:lnSpc>
                        <a:spcBef>
                          <a:spcPts val="0"/>
                        </a:spcBef>
                        <a:spcAft>
                          <a:spcPts val="0"/>
                        </a:spcAft>
                        <a:buFont typeface="Symbol" panose="05050102010706020507" pitchFamily="18" charset="2"/>
                        <a:buChar char=""/>
                      </a:pPr>
                      <a:r>
                        <a:rPr lang="en-US" sz="1500" b="0" dirty="0">
                          <a:solidFill>
                            <a:schemeClr val="tx1"/>
                          </a:solidFill>
                          <a:effectLst/>
                        </a:rPr>
                        <a:t>Advances inclusive growth (benefitting developing economies, rural areas, women and the elderly, among others)</a:t>
                      </a:r>
                      <a:endParaRPr lang="en-US" sz="15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342900" marR="0" lvl="0" indent="-342900">
                        <a:lnSpc>
                          <a:spcPct val="107000"/>
                        </a:lnSpc>
                        <a:spcBef>
                          <a:spcPts val="0"/>
                        </a:spcBef>
                        <a:spcAft>
                          <a:spcPts val="0"/>
                        </a:spcAft>
                        <a:buFont typeface="Symbol" panose="05050102010706020507" pitchFamily="18" charset="2"/>
                        <a:buChar char=""/>
                        <a:tabLst>
                          <a:tab pos="762000" algn="l"/>
                        </a:tabLst>
                      </a:pPr>
                      <a:r>
                        <a:rPr lang="en-US" sz="1500" dirty="0">
                          <a:solidFill>
                            <a:schemeClr val="tx1"/>
                          </a:solidFill>
                          <a:effectLst/>
                        </a:rPr>
                        <a:t>Requires social and physical capital investment </a:t>
                      </a:r>
                    </a:p>
                    <a:p>
                      <a:pPr marL="342900" marR="0" lvl="0" indent="-342900">
                        <a:lnSpc>
                          <a:spcPct val="107000"/>
                        </a:lnSpc>
                        <a:spcBef>
                          <a:spcPts val="0"/>
                        </a:spcBef>
                        <a:spcAft>
                          <a:spcPts val="0"/>
                        </a:spcAft>
                        <a:buFont typeface="Symbol" panose="05050102010706020507" pitchFamily="18" charset="2"/>
                        <a:buChar char=""/>
                        <a:tabLst>
                          <a:tab pos="762000" algn="l"/>
                        </a:tabLst>
                      </a:pPr>
                      <a:r>
                        <a:rPr lang="en-US" sz="1500" dirty="0">
                          <a:solidFill>
                            <a:schemeClr val="tx1"/>
                          </a:solidFill>
                          <a:effectLst/>
                        </a:rPr>
                        <a:t>Could lead to transfer pricing and erosion of tax revenue </a:t>
                      </a:r>
                    </a:p>
                    <a:p>
                      <a:pPr marL="342900" marR="0" lvl="0" indent="-342900">
                        <a:lnSpc>
                          <a:spcPct val="107000"/>
                        </a:lnSpc>
                        <a:spcBef>
                          <a:spcPts val="0"/>
                        </a:spcBef>
                        <a:spcAft>
                          <a:spcPts val="0"/>
                        </a:spcAft>
                        <a:buFont typeface="Symbol" panose="05050102010706020507" pitchFamily="18" charset="2"/>
                        <a:buChar char=""/>
                        <a:tabLst>
                          <a:tab pos="762000" algn="l"/>
                        </a:tabLst>
                      </a:pPr>
                      <a:r>
                        <a:rPr lang="en-US" sz="1500" dirty="0">
                          <a:solidFill>
                            <a:schemeClr val="tx1"/>
                          </a:solidFill>
                          <a:effectLst/>
                        </a:rPr>
                        <a:t>Potential to widen economic disparity</a:t>
                      </a:r>
                    </a:p>
                    <a:p>
                      <a:pPr marL="342900" marR="0" lvl="0" indent="-342900">
                        <a:lnSpc>
                          <a:spcPct val="107000"/>
                        </a:lnSpc>
                        <a:spcBef>
                          <a:spcPts val="0"/>
                        </a:spcBef>
                        <a:spcAft>
                          <a:spcPts val="0"/>
                        </a:spcAft>
                        <a:buFont typeface="Symbol" panose="05050102010706020507" pitchFamily="18" charset="2"/>
                        <a:buChar char=""/>
                        <a:tabLst>
                          <a:tab pos="762000" algn="l"/>
                        </a:tabLst>
                      </a:pPr>
                      <a:r>
                        <a:rPr lang="en-US" sz="1500" dirty="0">
                          <a:solidFill>
                            <a:schemeClr val="tx1"/>
                          </a:solidFill>
                          <a:effectLst/>
                        </a:rPr>
                        <a:t>Potential to distort competition </a:t>
                      </a:r>
                      <a:endParaRPr lang="en-US"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981653549"/>
                  </a:ext>
                </a:extLst>
              </a:tr>
            </a:tbl>
          </a:graphicData>
        </a:graphic>
      </p:graphicFrame>
      <p:sp>
        <p:nvSpPr>
          <p:cNvPr id="7" name="Rectangle 6">
            <a:extLst>
              <a:ext uri="{FF2B5EF4-FFF2-40B4-BE49-F238E27FC236}">
                <a16:creationId xmlns:a16="http://schemas.microsoft.com/office/drawing/2014/main" id="{4202C32A-B905-4DD9-8BA0-B4D97FAAE09E}"/>
              </a:ext>
            </a:extLst>
          </p:cNvPr>
          <p:cNvSpPr/>
          <p:nvPr/>
        </p:nvSpPr>
        <p:spPr>
          <a:xfrm>
            <a:off x="2265220" y="5364643"/>
            <a:ext cx="7884034" cy="750975"/>
          </a:xfrm>
          <a:prstGeom prst="rect">
            <a:avLst/>
          </a:prstGeom>
        </p:spPr>
        <p:txBody>
          <a:bodyPr wrap="square">
            <a:spAutoFit/>
          </a:bodyPr>
          <a:lstStyle/>
          <a:p>
            <a:pPr>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Source: ADB compilation based on </a:t>
            </a:r>
            <a:r>
              <a:rPr lang="en-US" sz="1000" dirty="0" err="1">
                <a:latin typeface="Arial" panose="020B0604020202020204" pitchFamily="34" charset="0"/>
                <a:ea typeface="Calibri" panose="020F0502020204030204" pitchFamily="34" charset="0"/>
                <a:cs typeface="Arial" panose="020B0604020202020204" pitchFamily="34" charset="0"/>
              </a:rPr>
              <a:t>Anvari</a:t>
            </a:r>
            <a:r>
              <a:rPr lang="en-US" sz="1000" dirty="0">
                <a:latin typeface="Arial" panose="020B0604020202020204" pitchFamily="34" charset="0"/>
                <a:ea typeface="Calibri" panose="020F0502020204030204" pitchFamily="34" charset="0"/>
                <a:cs typeface="Arial" panose="020B0604020202020204" pitchFamily="34" charset="0"/>
              </a:rPr>
              <a:t> and </a:t>
            </a:r>
            <a:r>
              <a:rPr lang="en-US" sz="1000" dirty="0" err="1">
                <a:latin typeface="Arial" panose="020B0604020202020204" pitchFamily="34" charset="0"/>
                <a:ea typeface="Calibri" panose="020F0502020204030204" pitchFamily="34" charset="0"/>
                <a:cs typeface="Arial" panose="020B0604020202020204" pitchFamily="34" charset="0"/>
              </a:rPr>
              <a:t>Norouzi</a:t>
            </a:r>
            <a:r>
              <a:rPr lang="en-US" sz="1000" dirty="0">
                <a:latin typeface="Arial" panose="020B0604020202020204" pitchFamily="34" charset="0"/>
                <a:ea typeface="Calibri" panose="020F0502020204030204" pitchFamily="34" charset="0"/>
                <a:cs typeface="Arial" panose="020B0604020202020204" pitchFamily="34" charset="0"/>
              </a:rPr>
              <a:t> (2016); Bram and Gorton (2017); Ca’ </a:t>
            </a:r>
            <a:r>
              <a:rPr lang="en-US" sz="1000" dirty="0" err="1">
                <a:latin typeface="Arial" panose="020B0604020202020204" pitchFamily="34" charset="0"/>
                <a:ea typeface="Calibri" panose="020F0502020204030204" pitchFamily="34" charset="0"/>
                <a:cs typeface="Arial" panose="020B0604020202020204" pitchFamily="34" charset="0"/>
              </a:rPr>
              <a:t>Zorzi</a:t>
            </a:r>
            <a:r>
              <a:rPr lang="en-US" sz="1000" dirty="0">
                <a:latin typeface="Arial" panose="020B0604020202020204" pitchFamily="34" charset="0"/>
                <a:ea typeface="Calibri" panose="020F0502020204030204" pitchFamily="34" charset="0"/>
                <a:cs typeface="Arial" panose="020B0604020202020204" pitchFamily="34" charset="0"/>
              </a:rPr>
              <a:t> (2000); Carnegie Melon University (2009); Cockfield et al. (2013); Hinojosa (2017); Mueller and </a:t>
            </a:r>
            <a:r>
              <a:rPr lang="en-US" sz="1000" dirty="0" err="1">
                <a:latin typeface="Arial" panose="020B0604020202020204" pitchFamily="34" charset="0"/>
                <a:ea typeface="Calibri" panose="020F0502020204030204" pitchFamily="34" charset="0"/>
                <a:cs typeface="Arial" panose="020B0604020202020204" pitchFamily="34" charset="0"/>
              </a:rPr>
              <a:t>Shoenmaker</a:t>
            </a:r>
            <a:r>
              <a:rPr lang="en-US" sz="1000" dirty="0">
                <a:latin typeface="Arial" panose="020B0604020202020204" pitchFamily="34" charset="0"/>
                <a:ea typeface="Calibri" panose="020F0502020204030204" pitchFamily="34" charset="0"/>
                <a:cs typeface="Arial" panose="020B0604020202020204" pitchFamily="34" charset="0"/>
              </a:rPr>
              <a:t> (2007); </a:t>
            </a:r>
            <a:r>
              <a:rPr lang="en-US" sz="1000" dirty="0" err="1">
                <a:latin typeface="Arial" panose="020B0604020202020204" pitchFamily="34" charset="0"/>
                <a:ea typeface="Calibri" panose="020F0502020204030204" pitchFamily="34" charset="0"/>
                <a:cs typeface="Arial" panose="020B0604020202020204" pitchFamily="34" charset="0"/>
              </a:rPr>
              <a:t>Organisation</a:t>
            </a:r>
            <a:r>
              <a:rPr lang="en-US" sz="1000" dirty="0">
                <a:latin typeface="Arial" panose="020B0604020202020204" pitchFamily="34" charset="0"/>
                <a:ea typeface="Calibri" panose="020F0502020204030204" pitchFamily="34" charset="0"/>
                <a:cs typeface="Arial" panose="020B0604020202020204" pitchFamily="34" charset="0"/>
              </a:rPr>
              <a:t> for Economic Co-operation and Development, United Nations Conference for Trade and Development (UNCTAD), and World Trade Organization (2016); </a:t>
            </a:r>
            <a:r>
              <a:rPr lang="en-US" sz="1000" dirty="0" err="1">
                <a:latin typeface="Arial" panose="020B0604020202020204" pitchFamily="34" charset="0"/>
                <a:ea typeface="Calibri" panose="020F0502020204030204" pitchFamily="34" charset="0"/>
                <a:cs typeface="Arial" panose="020B0604020202020204" pitchFamily="34" charset="0"/>
              </a:rPr>
              <a:t>Palsson</a:t>
            </a:r>
            <a:r>
              <a:rPr lang="en-US" sz="1000" dirty="0">
                <a:latin typeface="Arial" panose="020B0604020202020204" pitchFamily="34" charset="0"/>
                <a:ea typeface="Calibri" panose="020F0502020204030204" pitchFamily="34" charset="0"/>
                <a:cs typeface="Arial" panose="020B0604020202020204" pitchFamily="34" charset="0"/>
              </a:rPr>
              <a:t>, </a:t>
            </a:r>
            <a:r>
              <a:rPr lang="en-US" sz="1000" dirty="0" err="1">
                <a:latin typeface="Arial" panose="020B0604020202020204" pitchFamily="34" charset="0"/>
                <a:ea typeface="Calibri" panose="020F0502020204030204" pitchFamily="34" charset="0"/>
                <a:cs typeface="Arial" panose="020B0604020202020204" pitchFamily="34" charset="0"/>
              </a:rPr>
              <a:t>Pattersson</a:t>
            </a:r>
            <a:r>
              <a:rPr lang="en-US" sz="1000" dirty="0">
                <a:latin typeface="Arial" panose="020B0604020202020204" pitchFamily="34" charset="0"/>
                <a:ea typeface="Calibri" panose="020F0502020204030204" pitchFamily="34" charset="0"/>
                <a:cs typeface="Arial" panose="020B0604020202020204" pitchFamily="34" charset="0"/>
              </a:rPr>
              <a:t>, and </a:t>
            </a:r>
            <a:r>
              <a:rPr lang="en-US" sz="1000" dirty="0" err="1">
                <a:latin typeface="Arial" panose="020B0604020202020204" pitchFamily="34" charset="0"/>
                <a:ea typeface="Calibri" panose="020F0502020204030204" pitchFamily="34" charset="0"/>
                <a:cs typeface="Arial" panose="020B0604020202020204" pitchFamily="34" charset="0"/>
              </a:rPr>
              <a:t>Hiselius</a:t>
            </a:r>
            <a:r>
              <a:rPr lang="en-US" sz="1000" dirty="0">
                <a:latin typeface="Arial" panose="020B0604020202020204" pitchFamily="34" charset="0"/>
                <a:ea typeface="Calibri" panose="020F0502020204030204" pitchFamily="34" charset="0"/>
                <a:cs typeface="Arial" panose="020B0604020202020204" pitchFamily="34" charset="0"/>
              </a:rPr>
              <a:t> (2017); </a:t>
            </a:r>
            <a:r>
              <a:rPr lang="en-US" sz="1000" dirty="0" err="1">
                <a:latin typeface="Arial" panose="020B0604020202020204" pitchFamily="34" charset="0"/>
                <a:ea typeface="Calibri" panose="020F0502020204030204" pitchFamily="34" charset="0"/>
                <a:cs typeface="Arial" panose="020B0604020202020204" pitchFamily="34" charset="0"/>
              </a:rPr>
              <a:t>Savrul</a:t>
            </a:r>
            <a:r>
              <a:rPr lang="en-US" sz="1000" dirty="0">
                <a:latin typeface="Arial" panose="020B0604020202020204" pitchFamily="34" charset="0"/>
                <a:ea typeface="Calibri" panose="020F0502020204030204" pitchFamily="34" charset="0"/>
                <a:cs typeface="Arial" panose="020B0604020202020204" pitchFamily="34" charset="0"/>
              </a:rPr>
              <a:t> and </a:t>
            </a:r>
            <a:r>
              <a:rPr lang="en-US" sz="1000" dirty="0" err="1">
                <a:latin typeface="Arial" panose="020B0604020202020204" pitchFamily="34" charset="0"/>
                <a:ea typeface="Calibri" panose="020F0502020204030204" pitchFamily="34" charset="0"/>
                <a:cs typeface="Arial" panose="020B0604020202020204" pitchFamily="34" charset="0"/>
              </a:rPr>
              <a:t>Kılıç</a:t>
            </a:r>
            <a:r>
              <a:rPr lang="en-US" sz="1000" dirty="0">
                <a:latin typeface="Arial" panose="020B0604020202020204" pitchFamily="34" charset="0"/>
                <a:ea typeface="Calibri" panose="020F0502020204030204" pitchFamily="34" charset="0"/>
                <a:cs typeface="Arial" panose="020B0604020202020204" pitchFamily="34" charset="0"/>
              </a:rPr>
              <a:t> (2011); UNCTAD (2015, 2017b); and World Bank (2003, 2016b).</a:t>
            </a:r>
          </a:p>
        </p:txBody>
      </p:sp>
    </p:spTree>
    <p:extLst>
      <p:ext uri="{BB962C8B-B14F-4D97-AF65-F5344CB8AC3E}">
        <p14:creationId xmlns:p14="http://schemas.microsoft.com/office/powerpoint/2010/main" val="244206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828801" y="699054"/>
            <a:ext cx="8700654" cy="810530"/>
          </a:xfrm>
        </p:spPr>
        <p:txBody>
          <a:bodyPr>
            <a:noAutofit/>
          </a:bodyPr>
          <a:lstStyle/>
          <a:p>
            <a:r>
              <a:rPr lang="en-US" dirty="0"/>
              <a:t>Enhancing Inclusiveness </a:t>
            </a:r>
            <a:br>
              <a:rPr lang="en-US" dirty="0"/>
            </a:br>
            <a:endParaRPr lang="en-US" sz="2800" dirty="0"/>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11</a:t>
            </a:fld>
            <a:endParaRPr lang="en-US" dirty="0"/>
          </a:p>
        </p:txBody>
      </p:sp>
      <p:sp>
        <p:nvSpPr>
          <p:cNvPr id="9" name="Content Placeholder 2">
            <a:extLst>
              <a:ext uri="{FF2B5EF4-FFF2-40B4-BE49-F238E27FC236}">
                <a16:creationId xmlns:a16="http://schemas.microsoft.com/office/drawing/2014/main" id="{0EA0F8ED-87E2-44C0-9C21-92E37D976018}"/>
              </a:ext>
            </a:extLst>
          </p:cNvPr>
          <p:cNvSpPr txBox="1">
            <a:spLocks/>
          </p:cNvSpPr>
          <p:nvPr/>
        </p:nvSpPr>
        <p:spPr>
          <a:xfrm>
            <a:off x="1934617" y="1659441"/>
            <a:ext cx="8489022" cy="40737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Aft>
                <a:spcPts val="1200"/>
              </a:spcAft>
              <a:buFont typeface="Wingdings" panose="05000000000000000000" pitchFamily="2" charset="2"/>
              <a:buChar char="§"/>
            </a:pPr>
            <a:r>
              <a:rPr lang="en-US" dirty="0"/>
              <a:t>Rapid growth in internet and mobile phone access </a:t>
            </a:r>
          </a:p>
          <a:p>
            <a:pPr marL="285750" lvl="1" indent="-285750">
              <a:lnSpc>
                <a:spcPct val="100000"/>
              </a:lnSpc>
              <a:spcAft>
                <a:spcPts val="1200"/>
              </a:spcAft>
              <a:buFont typeface="Wingdings" panose="05000000000000000000" pitchFamily="2" charset="2"/>
              <a:buChar char="§"/>
            </a:pPr>
            <a:r>
              <a:rPr lang="en-US" dirty="0"/>
              <a:t>Developments in e-payment </a:t>
            </a:r>
          </a:p>
          <a:p>
            <a:pPr marL="285750" lvl="1" indent="-285750">
              <a:lnSpc>
                <a:spcPct val="100000"/>
              </a:lnSpc>
              <a:spcAft>
                <a:spcPts val="1200"/>
              </a:spcAft>
              <a:buFont typeface="Wingdings" panose="05000000000000000000" pitchFamily="2" charset="2"/>
              <a:buChar char="§"/>
            </a:pPr>
            <a:r>
              <a:rPr lang="en-US" dirty="0"/>
              <a:t>Improving logistics-related technologies and infrastructure to benefit the disadvantaged </a:t>
            </a:r>
          </a:p>
          <a:p>
            <a:pPr marL="285750" lvl="1" indent="-285750">
              <a:lnSpc>
                <a:spcPct val="100000"/>
              </a:lnSpc>
              <a:spcAft>
                <a:spcPts val="1200"/>
              </a:spcAft>
              <a:buFont typeface="Wingdings" panose="05000000000000000000" pitchFamily="2" charset="2"/>
              <a:buChar char="§"/>
            </a:pPr>
            <a:r>
              <a:rPr lang="en-US" dirty="0"/>
              <a:t>E-commerce-enabling technologies in developing countries and LDCs </a:t>
            </a:r>
          </a:p>
          <a:p>
            <a:pPr marL="285750" lvl="1" indent="-285750">
              <a:lnSpc>
                <a:spcPct val="100000"/>
              </a:lnSpc>
              <a:spcAft>
                <a:spcPts val="1200"/>
              </a:spcAft>
              <a:buFont typeface="Wingdings" panose="05000000000000000000" pitchFamily="2" charset="2"/>
              <a:buChar char="§"/>
            </a:pPr>
            <a:r>
              <a:rPr lang="en-US" dirty="0"/>
              <a:t>Improved access to advanced e-commerce-enabling technologies for SMEs</a:t>
            </a:r>
          </a:p>
        </p:txBody>
      </p:sp>
    </p:spTree>
    <p:extLst>
      <p:ext uri="{BB962C8B-B14F-4D97-AF65-F5344CB8AC3E}">
        <p14:creationId xmlns:p14="http://schemas.microsoft.com/office/powerpoint/2010/main" val="2682444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745673" y="529024"/>
            <a:ext cx="8700654" cy="810530"/>
          </a:xfrm>
        </p:spPr>
        <p:txBody>
          <a:bodyPr>
            <a:noAutofit/>
          </a:bodyPr>
          <a:lstStyle/>
          <a:p>
            <a:r>
              <a:rPr lang="en-US" sz="2800" dirty="0"/>
              <a:t>Emerging Technologies affecting </a:t>
            </a:r>
            <a:br>
              <a:rPr lang="en-US" sz="2800" dirty="0"/>
            </a:br>
            <a:r>
              <a:rPr lang="en-US" sz="2800" dirty="0"/>
              <a:t>E-commerce Landscape</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12</a:t>
            </a:fld>
            <a:endParaRPr lang="en-US" dirty="0"/>
          </a:p>
        </p:txBody>
      </p:sp>
      <p:sp>
        <p:nvSpPr>
          <p:cNvPr id="6" name="Rectangle 5">
            <a:extLst>
              <a:ext uri="{FF2B5EF4-FFF2-40B4-BE49-F238E27FC236}">
                <a16:creationId xmlns:a16="http://schemas.microsoft.com/office/drawing/2014/main" id="{FF80BBD2-5BE0-41F2-9C9B-CFE0C4E784EF}"/>
              </a:ext>
            </a:extLst>
          </p:cNvPr>
          <p:cNvSpPr/>
          <p:nvPr/>
        </p:nvSpPr>
        <p:spPr>
          <a:xfrm>
            <a:off x="2729346" y="1431190"/>
            <a:ext cx="6733309" cy="871072"/>
          </a:xfrm>
          <a:prstGeom prst="rect">
            <a:avLst/>
          </a:prstGeom>
        </p:spPr>
        <p:txBody>
          <a:bodyPr wrap="square">
            <a:spAutoFit/>
          </a:bodyPr>
          <a:lstStyle/>
          <a:p>
            <a:pPr algn="ctr">
              <a:lnSpc>
                <a:spcPct val="107000"/>
              </a:lnSpc>
            </a:pPr>
            <a:r>
              <a:rPr lang="en-US" sz="1600" b="1" dirty="0"/>
              <a:t>Big Data Use in the People’s Republic of China to Boost Customer Retention and Spending</a:t>
            </a:r>
            <a:endParaRPr lang="en-US" sz="1600" dirty="0"/>
          </a:p>
          <a:p>
            <a:pPr algn="ctr">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Diagram 6">
            <a:extLst>
              <a:ext uri="{FF2B5EF4-FFF2-40B4-BE49-F238E27FC236}">
                <a16:creationId xmlns:a16="http://schemas.microsoft.com/office/drawing/2014/main" id="{89987002-8282-4FB8-B456-5C7C31515989}"/>
              </a:ext>
            </a:extLst>
          </p:cNvPr>
          <p:cNvGraphicFramePr/>
          <p:nvPr>
            <p:extLst>
              <p:ext uri="{D42A27DB-BD31-4B8C-83A1-F6EECF244321}">
                <p14:modId xmlns:p14="http://schemas.microsoft.com/office/powerpoint/2010/main" val="250235480"/>
              </p:ext>
            </p:extLst>
          </p:nvPr>
        </p:nvGraphicFramePr>
        <p:xfrm>
          <a:off x="2430517" y="2045727"/>
          <a:ext cx="7330965" cy="14790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8760F29C-9BCE-4E2E-93DB-B7E5E29855C1}"/>
              </a:ext>
            </a:extLst>
          </p:cNvPr>
          <p:cNvSpPr/>
          <p:nvPr/>
        </p:nvSpPr>
        <p:spPr>
          <a:xfrm>
            <a:off x="2430516" y="3542246"/>
            <a:ext cx="2252540" cy="245003"/>
          </a:xfrm>
          <a:prstGeom prst="rect">
            <a:avLst/>
          </a:prstGeom>
        </p:spPr>
        <p:txBody>
          <a:bodyPr wrap="none">
            <a:spAutoFit/>
          </a:bodyPr>
          <a:lstStyle/>
          <a:p>
            <a:pPr marL="857250" indent="-857250">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Source: ADB based on Wang (2016)</a:t>
            </a:r>
          </a:p>
        </p:txBody>
      </p:sp>
      <p:graphicFrame>
        <p:nvGraphicFramePr>
          <p:cNvPr id="10" name="Chart 9">
            <a:extLst>
              <a:ext uri="{FF2B5EF4-FFF2-40B4-BE49-F238E27FC236}">
                <a16:creationId xmlns:a16="http://schemas.microsoft.com/office/drawing/2014/main" id="{55B8DE31-2C7D-4025-A1B6-5E8F04FFF856}"/>
              </a:ext>
            </a:extLst>
          </p:cNvPr>
          <p:cNvGraphicFramePr/>
          <p:nvPr>
            <p:extLst>
              <p:ext uri="{D42A27DB-BD31-4B8C-83A1-F6EECF244321}">
                <p14:modId xmlns:p14="http://schemas.microsoft.com/office/powerpoint/2010/main" val="680687931"/>
              </p:ext>
            </p:extLst>
          </p:nvPr>
        </p:nvGraphicFramePr>
        <p:xfrm>
          <a:off x="2544907" y="4139268"/>
          <a:ext cx="7216574" cy="2131406"/>
        </p:xfrm>
        <a:graphic>
          <a:graphicData uri="http://schemas.openxmlformats.org/drawingml/2006/chart">
            <c:chart xmlns:c="http://schemas.openxmlformats.org/drawingml/2006/chart" xmlns:r="http://schemas.openxmlformats.org/officeDocument/2006/relationships" r:id="rId8"/>
          </a:graphicData>
        </a:graphic>
      </p:graphicFrame>
      <p:sp>
        <p:nvSpPr>
          <p:cNvPr id="11" name="Rectangle 10">
            <a:extLst>
              <a:ext uri="{FF2B5EF4-FFF2-40B4-BE49-F238E27FC236}">
                <a16:creationId xmlns:a16="http://schemas.microsoft.com/office/drawing/2014/main" id="{DDB47062-C398-4F01-9E5D-5128274C0D58}"/>
              </a:ext>
            </a:extLst>
          </p:cNvPr>
          <p:cNvSpPr/>
          <p:nvPr/>
        </p:nvSpPr>
        <p:spPr>
          <a:xfrm>
            <a:off x="2913783" y="3842797"/>
            <a:ext cx="6733310" cy="336631"/>
          </a:xfrm>
          <a:prstGeom prst="rect">
            <a:avLst/>
          </a:prstGeom>
        </p:spPr>
        <p:txBody>
          <a:bodyPr wrap="square">
            <a:spAutoFit/>
          </a:bodyPr>
          <a:lstStyle/>
          <a:p>
            <a:pPr algn="ctr">
              <a:lnSpc>
                <a:spcPct val="107000"/>
              </a:lnSpc>
            </a:pPr>
            <a:r>
              <a:rPr lang="en-US" sz="1600" b="1" dirty="0">
                <a:solidFill>
                  <a:srgbClr val="000000"/>
                </a:solidFill>
                <a:latin typeface="+mj-lt"/>
                <a:ea typeface="Times New Roman" panose="02020603050405020304" pitchFamily="18" charset="0"/>
                <a:cs typeface="Calibri" panose="020F0502020204030204" pitchFamily="34" charset="0"/>
              </a:rPr>
              <a:t>Average Sensor Cost for the Internet of Things—Global </a:t>
            </a:r>
            <a:r>
              <a:rPr lang="en-US" sz="1600" dirty="0">
                <a:solidFill>
                  <a:srgbClr val="000000"/>
                </a:solidFill>
                <a:latin typeface="+mj-lt"/>
                <a:ea typeface="Times New Roman" panose="02020603050405020304" pitchFamily="18" charset="0"/>
                <a:cs typeface="Calibri" panose="020F0502020204030204" pitchFamily="34" charset="0"/>
              </a:rPr>
              <a:t>($ per unit)</a:t>
            </a:r>
            <a:endParaRPr lang="en-US" sz="1600" dirty="0">
              <a:latin typeface="+mj-l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2C3CA555-1DEF-4E31-B51A-8694A1121539}"/>
              </a:ext>
            </a:extLst>
          </p:cNvPr>
          <p:cNvSpPr/>
          <p:nvPr/>
        </p:nvSpPr>
        <p:spPr>
          <a:xfrm>
            <a:off x="2544908" y="6159148"/>
            <a:ext cx="1863011" cy="245003"/>
          </a:xfrm>
          <a:prstGeom prst="rect">
            <a:avLst/>
          </a:prstGeom>
        </p:spPr>
        <p:txBody>
          <a:bodyPr wrap="none">
            <a:spAutoFit/>
          </a:bodyPr>
          <a:lstStyle/>
          <a:p>
            <a:pPr>
              <a:lnSpc>
                <a:spcPct val="107000"/>
              </a:lnSpc>
              <a:tabLst>
                <a:tab pos="285750" algn="l"/>
                <a:tab pos="342900" algn="l"/>
              </a:tabLst>
            </a:pPr>
            <a:r>
              <a:rPr lang="en-US" sz="1000" dirty="0">
                <a:latin typeface="Arial" panose="020B0604020202020204" pitchFamily="34" charset="0"/>
                <a:ea typeface="Calibri" panose="020F0502020204030204" pitchFamily="34" charset="0"/>
                <a:cs typeface="Arial" panose="020B0604020202020204" pitchFamily="34" charset="0"/>
              </a:rPr>
              <a:t>Source: BI Intelligence (2014)</a:t>
            </a:r>
          </a:p>
        </p:txBody>
      </p:sp>
    </p:spTree>
    <p:extLst>
      <p:ext uri="{BB962C8B-B14F-4D97-AF65-F5344CB8AC3E}">
        <p14:creationId xmlns:p14="http://schemas.microsoft.com/office/powerpoint/2010/main" val="35710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3F9B01C-B920-4334-8119-8FAD6F52E48E}"/>
              </a:ext>
            </a:extLst>
          </p:cNvPr>
          <p:cNvSpPr>
            <a:spLocks noGrp="1"/>
          </p:cNvSpPr>
          <p:nvPr>
            <p:ph type="title"/>
          </p:nvPr>
        </p:nvSpPr>
        <p:spPr>
          <a:xfrm>
            <a:off x="1801301" y="445466"/>
            <a:ext cx="8701087" cy="811213"/>
          </a:xfrm>
        </p:spPr>
        <p:txBody>
          <a:bodyPr>
            <a:noAutofit/>
          </a:bodyPr>
          <a:lstStyle/>
          <a:p>
            <a:r>
              <a:rPr lang="en-US" sz="2800" dirty="0"/>
              <a:t>Emerging Technologies affecting </a:t>
            </a:r>
            <a:br>
              <a:rPr lang="en-US" sz="2800" dirty="0"/>
            </a:br>
            <a:r>
              <a:rPr lang="en-US" sz="2800" dirty="0"/>
              <a:t>E-Commerce Landscape</a:t>
            </a:r>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13</a:t>
            </a:fld>
            <a:endParaRPr lang="en-US" dirty="0"/>
          </a:p>
        </p:txBody>
      </p:sp>
      <p:graphicFrame>
        <p:nvGraphicFramePr>
          <p:cNvPr id="7" name="Table 6">
            <a:extLst>
              <a:ext uri="{FF2B5EF4-FFF2-40B4-BE49-F238E27FC236}">
                <a16:creationId xmlns:a16="http://schemas.microsoft.com/office/drawing/2014/main" id="{F0FDE1DF-A9CA-4C5C-97C7-E05F671FE598}"/>
              </a:ext>
            </a:extLst>
          </p:cNvPr>
          <p:cNvGraphicFramePr>
            <a:graphicFrameLocks noGrp="1"/>
          </p:cNvGraphicFramePr>
          <p:nvPr>
            <p:extLst>
              <p:ext uri="{D42A27DB-BD31-4B8C-83A1-F6EECF244321}">
                <p14:modId xmlns:p14="http://schemas.microsoft.com/office/powerpoint/2010/main" val="3429731128"/>
              </p:ext>
            </p:extLst>
          </p:nvPr>
        </p:nvGraphicFramePr>
        <p:xfrm>
          <a:off x="2103931" y="1408527"/>
          <a:ext cx="8040413" cy="4684511"/>
        </p:xfrm>
        <a:graphic>
          <a:graphicData uri="http://schemas.openxmlformats.org/drawingml/2006/table">
            <a:tbl>
              <a:tblPr firstRow="1" firstCol="1" bandRow="1">
                <a:tableStyleId>{5C22544A-7EE6-4342-B048-85BDC9FD1C3A}</a:tableStyleId>
              </a:tblPr>
              <a:tblGrid>
                <a:gridCol w="1166898">
                  <a:extLst>
                    <a:ext uri="{9D8B030D-6E8A-4147-A177-3AD203B41FA5}">
                      <a16:colId xmlns:a16="http://schemas.microsoft.com/office/drawing/2014/main" val="1620499887"/>
                    </a:ext>
                  </a:extLst>
                </a:gridCol>
                <a:gridCol w="3248283">
                  <a:extLst>
                    <a:ext uri="{9D8B030D-6E8A-4147-A177-3AD203B41FA5}">
                      <a16:colId xmlns:a16="http://schemas.microsoft.com/office/drawing/2014/main" val="2874347151"/>
                    </a:ext>
                  </a:extLst>
                </a:gridCol>
                <a:gridCol w="3625232">
                  <a:extLst>
                    <a:ext uri="{9D8B030D-6E8A-4147-A177-3AD203B41FA5}">
                      <a16:colId xmlns:a16="http://schemas.microsoft.com/office/drawing/2014/main" val="1555944645"/>
                    </a:ext>
                  </a:extLst>
                </a:gridCol>
              </a:tblGrid>
              <a:tr h="334109">
                <a:tc>
                  <a:txBody>
                    <a:bodyPr/>
                    <a:lstStyle/>
                    <a:p>
                      <a:pPr marL="0" marR="0" algn="ctr">
                        <a:lnSpc>
                          <a:spcPct val="107000"/>
                        </a:lnSpc>
                        <a:spcBef>
                          <a:spcPts val="0"/>
                        </a:spcBef>
                        <a:spcAft>
                          <a:spcPts val="0"/>
                        </a:spcAft>
                      </a:pPr>
                      <a:r>
                        <a:rPr lang="en-US" sz="1400" dirty="0">
                          <a:solidFill>
                            <a:schemeClr val="tx1"/>
                          </a:solidFill>
                          <a:effectLst/>
                        </a:rPr>
                        <a:t>Technology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5B6E5"/>
                    </a:solidFill>
                  </a:tcPr>
                </a:tc>
                <a:tc>
                  <a:txBody>
                    <a:bodyPr/>
                    <a:lstStyle/>
                    <a:p>
                      <a:pPr marL="0" marR="0" algn="ctr">
                        <a:lnSpc>
                          <a:spcPct val="107000"/>
                        </a:lnSpc>
                        <a:spcBef>
                          <a:spcPts val="0"/>
                        </a:spcBef>
                        <a:spcAft>
                          <a:spcPts val="0"/>
                        </a:spcAft>
                      </a:pPr>
                      <a:r>
                        <a:rPr lang="en-US" sz="1400" dirty="0">
                          <a:solidFill>
                            <a:schemeClr val="tx1"/>
                          </a:solidFill>
                          <a:effectLst/>
                        </a:rPr>
                        <a:t>Examples of use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5B6E5"/>
                    </a:solidFill>
                  </a:tcPr>
                </a:tc>
                <a:tc>
                  <a:txBody>
                    <a:bodyPr/>
                    <a:lstStyle/>
                    <a:p>
                      <a:pPr marL="0" marR="0" algn="ctr">
                        <a:lnSpc>
                          <a:spcPct val="107000"/>
                        </a:lnSpc>
                        <a:spcBef>
                          <a:spcPts val="0"/>
                        </a:spcBef>
                        <a:spcAft>
                          <a:spcPts val="0"/>
                        </a:spcAft>
                      </a:pPr>
                      <a:r>
                        <a:rPr lang="en-US" sz="1400" dirty="0">
                          <a:solidFill>
                            <a:schemeClr val="tx1"/>
                          </a:solidFill>
                          <a:effectLst/>
                        </a:rPr>
                        <a:t>Benefits of combining with 5G</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5B6E5"/>
                    </a:solidFill>
                  </a:tcPr>
                </a:tc>
                <a:extLst>
                  <a:ext uri="{0D108BD9-81ED-4DB2-BD59-A6C34878D82A}">
                    <a16:rowId xmlns:a16="http://schemas.microsoft.com/office/drawing/2014/main" val="4004633673"/>
                  </a:ext>
                </a:extLst>
              </a:tr>
              <a:tr h="750961">
                <a:tc>
                  <a:txBody>
                    <a:bodyPr/>
                    <a:lstStyle/>
                    <a:p>
                      <a:pPr marL="0" marR="0" algn="l">
                        <a:lnSpc>
                          <a:spcPct val="107000"/>
                        </a:lnSpc>
                        <a:spcBef>
                          <a:spcPts val="0"/>
                        </a:spcBef>
                        <a:spcAft>
                          <a:spcPts val="0"/>
                        </a:spcAft>
                      </a:pPr>
                      <a:r>
                        <a:rPr lang="en-US" sz="1400" dirty="0" err="1">
                          <a:solidFill>
                            <a:schemeClr val="tx1"/>
                          </a:solidFill>
                          <a:effectLst/>
                        </a:rPr>
                        <a:t>IoT</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err="1">
                          <a:solidFill>
                            <a:schemeClr val="tx1"/>
                          </a:solidFill>
                          <a:effectLst/>
                        </a:rPr>
                        <a:t>IoT</a:t>
                      </a:r>
                      <a:r>
                        <a:rPr lang="en-US" sz="1200" dirty="0">
                          <a:solidFill>
                            <a:schemeClr val="tx1"/>
                          </a:solidFill>
                          <a:effectLst/>
                        </a:rPr>
                        <a:t> can improve consumer experience, track inventory in real-time and manage more effectively (e.g., JD.com)</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a:solidFill>
                            <a:schemeClr val="tx1"/>
                          </a:solidFill>
                          <a:effectLst/>
                        </a:rPr>
                        <a:t>5G's faster data-transmission will make it easier to transfer data created by IoT devices.</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708924338"/>
                  </a:ext>
                </a:extLst>
              </a:tr>
              <a:tr h="989072">
                <a:tc>
                  <a:txBody>
                    <a:bodyPr/>
                    <a:lstStyle/>
                    <a:p>
                      <a:pPr marL="0" marR="0" algn="l">
                        <a:lnSpc>
                          <a:spcPct val="107000"/>
                        </a:lnSpc>
                        <a:spcBef>
                          <a:spcPts val="0"/>
                        </a:spcBef>
                        <a:spcAft>
                          <a:spcPts val="0"/>
                        </a:spcAft>
                      </a:pPr>
                      <a:r>
                        <a:rPr lang="en-US" sz="1400" dirty="0">
                          <a:solidFill>
                            <a:schemeClr val="tx1"/>
                          </a:solidFill>
                          <a:effectLst/>
                        </a:rPr>
                        <a:t>AI</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a:solidFill>
                            <a:schemeClr val="tx1"/>
                          </a:solidFill>
                          <a:effectLst/>
                        </a:rPr>
                        <a:t>AI-enabled apps—such as Amazon and Google assistant—can order products online, track orders and perform other e-commerce activities.</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a:solidFill>
                            <a:schemeClr val="tx1"/>
                          </a:solidFill>
                          <a:effectLst/>
                        </a:rPr>
                        <a:t>5G's faster data-transmission will allow quicker access to additional information and help the AI better understand the environment and context.</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213509852"/>
                  </a:ext>
                </a:extLst>
              </a:tr>
              <a:tr h="1378937">
                <a:tc>
                  <a:txBody>
                    <a:bodyPr/>
                    <a:lstStyle/>
                    <a:p>
                      <a:pPr marL="0" marR="0" algn="l">
                        <a:lnSpc>
                          <a:spcPct val="107000"/>
                        </a:lnSpc>
                        <a:spcBef>
                          <a:spcPts val="0"/>
                        </a:spcBef>
                        <a:spcAft>
                          <a:spcPts val="0"/>
                        </a:spcAft>
                      </a:pPr>
                      <a:r>
                        <a:rPr lang="en-US" sz="1400" dirty="0">
                          <a:solidFill>
                            <a:schemeClr val="tx1"/>
                          </a:solidFill>
                          <a:effectLst/>
                        </a:rPr>
                        <a:t>Blockchain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a:solidFill>
                            <a:schemeClr val="tx1"/>
                          </a:solidFill>
                          <a:effectLst/>
                        </a:rPr>
                        <a:t>Blockchain-based smart contracts can be used by online vendors to automate order fulfillment. </a:t>
                      </a:r>
                    </a:p>
                    <a:p>
                      <a:pPr marL="0" marR="0">
                        <a:lnSpc>
                          <a:spcPct val="107000"/>
                        </a:lnSpc>
                        <a:spcBef>
                          <a:spcPts val="0"/>
                        </a:spcBef>
                        <a:spcAft>
                          <a:spcPts val="0"/>
                        </a:spcAft>
                      </a:pPr>
                      <a:endParaRPr lang="en-US" sz="600" dirty="0">
                        <a:solidFill>
                          <a:schemeClr val="tx1"/>
                        </a:solidFill>
                        <a:effectLst/>
                      </a:endParaRPr>
                    </a:p>
                    <a:p>
                      <a:pPr marL="0" marR="0">
                        <a:lnSpc>
                          <a:spcPct val="107000"/>
                        </a:lnSpc>
                        <a:spcBef>
                          <a:spcPts val="0"/>
                        </a:spcBef>
                        <a:spcAft>
                          <a:spcPts val="0"/>
                        </a:spcAft>
                      </a:pPr>
                      <a:r>
                        <a:rPr lang="en-US" sz="1200" dirty="0">
                          <a:solidFill>
                            <a:schemeClr val="tx1"/>
                          </a:solidFill>
                          <a:effectLst/>
                        </a:rPr>
                        <a:t>Blockchains have been used in supply chain management systems and B2B e‐commerce (e.g. the PRC’s JD.com).</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200" dirty="0">
                          <a:solidFill>
                            <a:schemeClr val="tx1"/>
                          </a:solidFill>
                          <a:effectLst/>
                        </a:rPr>
                        <a:t>5G can help feed information (e.g., from </a:t>
                      </a:r>
                      <a:r>
                        <a:rPr lang="en-US" sz="1200" dirty="0" err="1">
                          <a:solidFill>
                            <a:schemeClr val="tx1"/>
                          </a:solidFill>
                          <a:effectLst/>
                        </a:rPr>
                        <a:t>IoT</a:t>
                      </a:r>
                      <a:r>
                        <a:rPr lang="en-US" sz="1200" dirty="0">
                          <a:solidFill>
                            <a:schemeClr val="tx1"/>
                          </a:solidFill>
                          <a:effectLst/>
                        </a:rPr>
                        <a:t> devices) required for a smart contract more efficiently.</a:t>
                      </a:r>
                    </a:p>
                    <a:p>
                      <a:pPr marL="0" marR="0">
                        <a:lnSpc>
                          <a:spcPct val="107000"/>
                        </a:lnSpc>
                        <a:spcBef>
                          <a:spcPts val="0"/>
                        </a:spcBef>
                        <a:spcAft>
                          <a:spcPts val="0"/>
                        </a:spcAft>
                      </a:pPr>
                      <a:endParaRPr lang="en-US" sz="600" dirty="0">
                        <a:solidFill>
                          <a:schemeClr val="tx1"/>
                        </a:solidFill>
                        <a:effectLst/>
                      </a:endParaRPr>
                    </a:p>
                    <a:p>
                      <a:pPr marL="0" marR="0">
                        <a:lnSpc>
                          <a:spcPct val="107000"/>
                        </a:lnSpc>
                        <a:spcBef>
                          <a:spcPts val="0"/>
                        </a:spcBef>
                        <a:spcAft>
                          <a:spcPts val="0"/>
                        </a:spcAft>
                      </a:pPr>
                      <a:r>
                        <a:rPr lang="en-US" sz="1200" dirty="0">
                          <a:solidFill>
                            <a:schemeClr val="tx1"/>
                          </a:solidFill>
                          <a:effectLst/>
                        </a:rPr>
                        <a:t>It can also provide better security.</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207626597"/>
                  </a:ext>
                </a:extLst>
              </a:tr>
              <a:tr h="1231432">
                <a:tc>
                  <a:txBody>
                    <a:bodyPr/>
                    <a:lstStyle/>
                    <a:p>
                      <a:pPr marL="0" marR="0" algn="l">
                        <a:lnSpc>
                          <a:spcPct val="107000"/>
                        </a:lnSpc>
                        <a:spcBef>
                          <a:spcPts val="0"/>
                        </a:spcBef>
                        <a:spcAft>
                          <a:spcPts val="0"/>
                        </a:spcAft>
                      </a:pPr>
                      <a:r>
                        <a:rPr lang="en-US" sz="1400" dirty="0">
                          <a:solidFill>
                            <a:schemeClr val="tx1"/>
                          </a:solidFill>
                          <a:effectLst/>
                        </a:rPr>
                        <a:t>AR/VR</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1200" dirty="0">
                          <a:solidFill>
                            <a:schemeClr val="tx1"/>
                          </a:solidFill>
                          <a:effectLst/>
                        </a:rPr>
                        <a:t>AR enabled apps allow a potential customer to place real products in a virtual setting to provide clear visualization of product use (e.g., Lego and IKEA).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1200" dirty="0">
                          <a:solidFill>
                            <a:schemeClr val="tx1"/>
                          </a:solidFill>
                          <a:effectLst/>
                        </a:rPr>
                        <a:t>5G network’s higher bandwidth, reduced latency and greater uniformity (mobile connection’s consistency across locations) allows transmission of complex worlds and sophisticated inputs that require processing of huge amounts of data.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011705"/>
                  </a:ext>
                </a:extLst>
              </a:tr>
            </a:tbl>
          </a:graphicData>
        </a:graphic>
      </p:graphicFrame>
      <p:sp>
        <p:nvSpPr>
          <p:cNvPr id="10" name="Rectangle 9">
            <a:extLst>
              <a:ext uri="{FF2B5EF4-FFF2-40B4-BE49-F238E27FC236}">
                <a16:creationId xmlns:a16="http://schemas.microsoft.com/office/drawing/2014/main" id="{35228825-1FD5-4843-B6DE-30E0BA4D632A}"/>
              </a:ext>
            </a:extLst>
          </p:cNvPr>
          <p:cNvSpPr/>
          <p:nvPr/>
        </p:nvSpPr>
        <p:spPr>
          <a:xfrm>
            <a:off x="2007214" y="6106001"/>
            <a:ext cx="6287135" cy="245003"/>
          </a:xfrm>
          <a:prstGeom prst="rect">
            <a:avLst/>
          </a:prstGeom>
        </p:spPr>
        <p:txBody>
          <a:bodyPr wrap="square">
            <a:spAutoFit/>
          </a:bodyPr>
          <a:lstStyle/>
          <a:p>
            <a:pPr>
              <a:lnSpc>
                <a:spcPct val="107000"/>
              </a:lnSpc>
            </a:pPr>
            <a:r>
              <a:rPr lang="en-US" sz="1000" dirty="0">
                <a:latin typeface="Arial" panose="020B0604020202020204" pitchFamily="34" charset="0"/>
                <a:ea typeface="Calibri" panose="020F0502020204030204" pitchFamily="34" charset="0"/>
                <a:cs typeface="Arial" panose="020B0604020202020204" pitchFamily="34" charset="0"/>
              </a:rPr>
              <a:t>Source: ADB compilation based on Dave (2017), </a:t>
            </a:r>
            <a:r>
              <a:rPr lang="en-US" sz="1000" dirty="0" err="1">
                <a:latin typeface="Arial" panose="020B0604020202020204" pitchFamily="34" charset="0"/>
                <a:ea typeface="Calibri" panose="020F0502020204030204" pitchFamily="34" charset="0"/>
                <a:cs typeface="Arial" panose="020B0604020202020204" pitchFamily="34" charset="0"/>
              </a:rPr>
              <a:t>Harbet</a:t>
            </a:r>
            <a:r>
              <a:rPr lang="en-US" sz="1000" dirty="0">
                <a:latin typeface="Arial" panose="020B0604020202020204" pitchFamily="34" charset="0"/>
                <a:ea typeface="Calibri" panose="020F0502020204030204" pitchFamily="34" charset="0"/>
                <a:cs typeface="Arial" panose="020B0604020202020204" pitchFamily="34" charset="0"/>
              </a:rPr>
              <a:t> (2018), IDG (2018), and Xiao (2017).</a:t>
            </a:r>
          </a:p>
        </p:txBody>
      </p:sp>
    </p:spTree>
    <p:extLst>
      <p:ext uri="{BB962C8B-B14F-4D97-AF65-F5344CB8AC3E}">
        <p14:creationId xmlns:p14="http://schemas.microsoft.com/office/powerpoint/2010/main" val="449274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B2AEF64-9867-4B71-936B-C52248B5A961}" type="slidenum">
              <a:rPr lang="en-US" smtClean="0"/>
              <a:t>14</a:t>
            </a:fld>
            <a:endParaRPr lang="en-US" dirty="0"/>
          </a:p>
        </p:txBody>
      </p:sp>
      <p:sp>
        <p:nvSpPr>
          <p:cNvPr id="3" name="Rectangle 2"/>
          <p:cNvSpPr/>
          <p:nvPr/>
        </p:nvSpPr>
        <p:spPr>
          <a:xfrm>
            <a:off x="1543608" y="1303208"/>
            <a:ext cx="9015751" cy="707886"/>
          </a:xfrm>
          <a:prstGeom prst="rect">
            <a:avLst/>
          </a:prstGeom>
        </p:spPr>
        <p:txBody>
          <a:bodyPr wrap="square">
            <a:spAutoFit/>
          </a:bodyPr>
          <a:lstStyle/>
          <a:p>
            <a:pPr algn="ctr"/>
            <a:r>
              <a:rPr lang="en-PH" sz="2000" b="1" dirty="0">
                <a:solidFill>
                  <a:schemeClr val="accent5"/>
                </a:solidFill>
              </a:rPr>
              <a:t>To unlock the potential of digital trade and e-commerce, </a:t>
            </a:r>
          </a:p>
          <a:p>
            <a:pPr algn="ctr"/>
            <a:r>
              <a:rPr lang="en-PH" sz="2000" b="1" dirty="0">
                <a:solidFill>
                  <a:schemeClr val="accent5"/>
                </a:solidFill>
              </a:rPr>
              <a:t>it is imperative to take on the following measures:</a:t>
            </a:r>
          </a:p>
        </p:txBody>
      </p:sp>
      <p:sp>
        <p:nvSpPr>
          <p:cNvPr id="7" name="Rectangle 6"/>
          <p:cNvSpPr/>
          <p:nvPr/>
        </p:nvSpPr>
        <p:spPr>
          <a:xfrm>
            <a:off x="7792711" y="2395507"/>
            <a:ext cx="2590639" cy="1015663"/>
          </a:xfrm>
          <a:prstGeom prst="rect">
            <a:avLst/>
          </a:prstGeom>
        </p:spPr>
        <p:txBody>
          <a:bodyPr wrap="square">
            <a:spAutoFit/>
          </a:bodyPr>
          <a:lstStyle/>
          <a:p>
            <a:r>
              <a:rPr lang="en-PH" sz="2000" dirty="0"/>
              <a:t>Institute legal, regulatory and institutional reforms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941" y="3902035"/>
            <a:ext cx="1348152" cy="86162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7792710" y="3805148"/>
            <a:ext cx="2590638" cy="1323439"/>
          </a:xfrm>
          <a:prstGeom prst="rect">
            <a:avLst/>
          </a:prstGeom>
        </p:spPr>
        <p:txBody>
          <a:bodyPr wrap="square">
            <a:spAutoFit/>
          </a:bodyPr>
          <a:lstStyle/>
          <a:p>
            <a:r>
              <a:rPr lang="en-PH" sz="2000" dirty="0"/>
              <a:t>Intensify regional efforts to modernize and harmonize regulations</a:t>
            </a:r>
          </a:p>
        </p:txBody>
      </p:sp>
      <p:sp>
        <p:nvSpPr>
          <p:cNvPr id="14" name="Rectangle 13">
            <a:extLst>
              <a:ext uri="{FF2B5EF4-FFF2-40B4-BE49-F238E27FC236}">
                <a16:creationId xmlns:a16="http://schemas.microsoft.com/office/drawing/2014/main" id="{A2A47933-D061-4D27-800C-3998C7A72A5E}"/>
              </a:ext>
            </a:extLst>
          </p:cNvPr>
          <p:cNvSpPr/>
          <p:nvPr/>
        </p:nvSpPr>
        <p:spPr>
          <a:xfrm>
            <a:off x="3305777" y="2535621"/>
            <a:ext cx="2893910" cy="707886"/>
          </a:xfrm>
          <a:prstGeom prst="rect">
            <a:avLst/>
          </a:prstGeom>
        </p:spPr>
        <p:txBody>
          <a:bodyPr wrap="square">
            <a:spAutoFit/>
          </a:bodyPr>
          <a:lstStyle/>
          <a:p>
            <a:r>
              <a:rPr lang="en-PH" sz="2000" dirty="0"/>
              <a:t>Enhance affordability </a:t>
            </a:r>
          </a:p>
          <a:p>
            <a:r>
              <a:rPr lang="en-PH" sz="2000" dirty="0"/>
              <a:t>of and access to ICT</a:t>
            </a:r>
          </a:p>
        </p:txBody>
      </p:sp>
      <p:sp>
        <p:nvSpPr>
          <p:cNvPr id="2" name="Rectangle 1">
            <a:extLst>
              <a:ext uri="{FF2B5EF4-FFF2-40B4-BE49-F238E27FC236}">
                <a16:creationId xmlns:a16="http://schemas.microsoft.com/office/drawing/2014/main" id="{B10F1498-89AE-4623-A683-7DF05EC4B1A7}"/>
              </a:ext>
            </a:extLst>
          </p:cNvPr>
          <p:cNvSpPr/>
          <p:nvPr/>
        </p:nvSpPr>
        <p:spPr>
          <a:xfrm>
            <a:off x="1543608" y="302492"/>
            <a:ext cx="9124393" cy="830997"/>
          </a:xfrm>
          <a:prstGeom prst="rect">
            <a:avLst/>
          </a:prstGeom>
        </p:spPr>
        <p:txBody>
          <a:bodyPr wrap="square">
            <a:spAutoFit/>
          </a:bodyPr>
          <a:lstStyle/>
          <a:p>
            <a:pPr algn="ctr"/>
            <a:r>
              <a:rPr lang="en-PH" sz="2400" b="1" dirty="0"/>
              <a:t>E-commerce boosts efficiency, enhances market access for businesses and consumers, and generates spillover effects</a:t>
            </a:r>
          </a:p>
        </p:txBody>
      </p:sp>
      <p:pic>
        <p:nvPicPr>
          <p:cNvPr id="15" name="Picture 12" descr="http://blog.commlabindia.com/wp-content/uploads/2011/12/importance-of-regulatory.jpg">
            <a:extLst>
              <a:ext uri="{FF2B5EF4-FFF2-40B4-BE49-F238E27FC236}">
                <a16:creationId xmlns:a16="http://schemas.microsoft.com/office/drawing/2014/main" id="{3B714F8D-61F4-440F-8D5E-39E726098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7162" y="2390249"/>
            <a:ext cx="1175710" cy="940567"/>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657B8C2F-43E1-4ADB-8DFE-D2C22C1A55AF}"/>
              </a:ext>
            </a:extLst>
          </p:cNvPr>
          <p:cNvSpPr/>
          <p:nvPr/>
        </p:nvSpPr>
        <p:spPr>
          <a:xfrm>
            <a:off x="3305777" y="3918289"/>
            <a:ext cx="2893910" cy="707886"/>
          </a:xfrm>
          <a:prstGeom prst="rect">
            <a:avLst/>
          </a:prstGeom>
        </p:spPr>
        <p:txBody>
          <a:bodyPr wrap="square">
            <a:spAutoFit/>
          </a:bodyPr>
          <a:lstStyle/>
          <a:p>
            <a:r>
              <a:rPr lang="en-PH" sz="2000" dirty="0"/>
              <a:t>Improve logistics and delivery infrastructure</a:t>
            </a:r>
          </a:p>
        </p:txBody>
      </p:sp>
      <p:sp>
        <p:nvSpPr>
          <p:cNvPr id="21" name="Rectangle 20">
            <a:extLst>
              <a:ext uri="{FF2B5EF4-FFF2-40B4-BE49-F238E27FC236}">
                <a16:creationId xmlns:a16="http://schemas.microsoft.com/office/drawing/2014/main" id="{7960A090-3168-43FF-83E3-EFCEE221E92B}"/>
              </a:ext>
            </a:extLst>
          </p:cNvPr>
          <p:cNvSpPr/>
          <p:nvPr/>
        </p:nvSpPr>
        <p:spPr>
          <a:xfrm>
            <a:off x="3360647" y="5128587"/>
            <a:ext cx="2515372" cy="1015663"/>
          </a:xfrm>
          <a:prstGeom prst="rect">
            <a:avLst/>
          </a:prstGeom>
        </p:spPr>
        <p:txBody>
          <a:bodyPr wrap="square">
            <a:spAutoFit/>
          </a:bodyPr>
          <a:lstStyle/>
          <a:p>
            <a:r>
              <a:rPr lang="en-PH" sz="2000" dirty="0"/>
              <a:t>Broaden the e-payment availability and options</a:t>
            </a:r>
          </a:p>
        </p:txBody>
      </p:sp>
      <p:pic>
        <p:nvPicPr>
          <p:cNvPr id="22" name="Picture 21">
            <a:extLst>
              <a:ext uri="{FF2B5EF4-FFF2-40B4-BE49-F238E27FC236}">
                <a16:creationId xmlns:a16="http://schemas.microsoft.com/office/drawing/2014/main" id="{90714397-33F6-4B23-B9DC-95342FD4F0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5347" y="3752764"/>
            <a:ext cx="1112954" cy="1012242"/>
          </a:xfrm>
          <a:prstGeom prst="rect">
            <a:avLst/>
          </a:prstGeom>
        </p:spPr>
      </p:pic>
      <p:pic>
        <p:nvPicPr>
          <p:cNvPr id="23" name="Picture 22">
            <a:extLst>
              <a:ext uri="{FF2B5EF4-FFF2-40B4-BE49-F238E27FC236}">
                <a16:creationId xmlns:a16="http://schemas.microsoft.com/office/drawing/2014/main" id="{DA7E870B-F5D6-41D6-8B27-C1D077FDA8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4063" y="2363857"/>
            <a:ext cx="999273" cy="999273"/>
          </a:xfrm>
          <a:prstGeom prst="rect">
            <a:avLst/>
          </a:prstGeom>
        </p:spPr>
      </p:pic>
      <p:pic>
        <p:nvPicPr>
          <p:cNvPr id="24" name="Picture 23">
            <a:extLst>
              <a:ext uri="{FF2B5EF4-FFF2-40B4-BE49-F238E27FC236}">
                <a16:creationId xmlns:a16="http://schemas.microsoft.com/office/drawing/2014/main" id="{B6EAC968-B90C-48EA-A8DA-9628E3B243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55617" y="5128587"/>
            <a:ext cx="1505031" cy="924019"/>
          </a:xfrm>
          <a:prstGeom prst="rect">
            <a:avLst/>
          </a:prstGeom>
        </p:spPr>
      </p:pic>
    </p:spTree>
    <p:extLst>
      <p:ext uri="{BB962C8B-B14F-4D97-AF65-F5344CB8AC3E}">
        <p14:creationId xmlns:p14="http://schemas.microsoft.com/office/powerpoint/2010/main" val="3613700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B97E-6CF3-4258-8AF3-8D4A02E644DA}"/>
              </a:ext>
            </a:extLst>
          </p:cNvPr>
          <p:cNvSpPr>
            <a:spLocks noGrp="1"/>
          </p:cNvSpPr>
          <p:nvPr>
            <p:ph type="title"/>
          </p:nvPr>
        </p:nvSpPr>
        <p:spPr>
          <a:xfrm>
            <a:off x="1828801" y="664152"/>
            <a:ext cx="8700654" cy="810530"/>
          </a:xfrm>
        </p:spPr>
        <p:txBody>
          <a:bodyPr>
            <a:noAutofit/>
          </a:bodyPr>
          <a:lstStyle/>
          <a:p>
            <a:r>
              <a:rPr lang="en-US" dirty="0"/>
              <a:t>Creating a Virtuous Cycle in E-marketplace Development</a:t>
            </a:r>
            <a:br>
              <a:rPr lang="en-US" dirty="0"/>
            </a:br>
            <a:endParaRPr lang="en-US" sz="2800" dirty="0"/>
          </a:p>
        </p:txBody>
      </p:sp>
      <p:sp>
        <p:nvSpPr>
          <p:cNvPr id="3" name="Slide Number Placeholder 2">
            <a:extLst>
              <a:ext uri="{FF2B5EF4-FFF2-40B4-BE49-F238E27FC236}">
                <a16:creationId xmlns:a16="http://schemas.microsoft.com/office/drawing/2014/main" id="{2DA0D6E9-143B-4890-83EB-39888BCBC15E}"/>
              </a:ext>
            </a:extLst>
          </p:cNvPr>
          <p:cNvSpPr>
            <a:spLocks noGrp="1"/>
          </p:cNvSpPr>
          <p:nvPr>
            <p:ph type="sldNum" sz="quarter" idx="12"/>
          </p:nvPr>
        </p:nvSpPr>
        <p:spPr/>
        <p:txBody>
          <a:bodyPr/>
          <a:lstStyle/>
          <a:p>
            <a:fld id="{3B2AEF64-9867-4B71-936B-C52248B5A961}" type="slidenum">
              <a:rPr lang="en-US" smtClean="0"/>
              <a:t>15</a:t>
            </a:fld>
            <a:endParaRPr lang="en-US" dirty="0"/>
          </a:p>
        </p:txBody>
      </p:sp>
      <p:sp>
        <p:nvSpPr>
          <p:cNvPr id="4" name="Rectangle 3">
            <a:extLst>
              <a:ext uri="{FF2B5EF4-FFF2-40B4-BE49-F238E27FC236}">
                <a16:creationId xmlns:a16="http://schemas.microsoft.com/office/drawing/2014/main" id="{0ABDEC7A-4219-4992-A44D-865E11A7CCAD}"/>
              </a:ext>
            </a:extLst>
          </p:cNvPr>
          <p:cNvSpPr/>
          <p:nvPr/>
        </p:nvSpPr>
        <p:spPr>
          <a:xfrm>
            <a:off x="2025058" y="5955558"/>
            <a:ext cx="6862619" cy="248914"/>
          </a:xfrm>
          <a:prstGeom prst="rect">
            <a:avLst/>
          </a:prstGeom>
        </p:spPr>
        <p:txBody>
          <a:bodyPr wrap="square">
            <a:spAutoFit/>
          </a:bodyPr>
          <a:lstStyle/>
          <a:p>
            <a:pPr>
              <a:lnSpc>
                <a:spcPct val="107000"/>
              </a:lnSpc>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Source: ADB compilation based on  Albers‐Miller (1999), Ang </a:t>
            </a:r>
            <a:r>
              <a:rPr lang="en-US" sz="1000" i="1" dirty="0">
                <a:latin typeface="Arial" panose="020B0604020202020204" pitchFamily="34" charset="0"/>
                <a:ea typeface="Calibri" panose="020F0502020204030204" pitchFamily="34" charset="0"/>
                <a:cs typeface="Arial" panose="020B0604020202020204" pitchFamily="34" charset="0"/>
              </a:rPr>
              <a:t>et al. (</a:t>
            </a:r>
            <a:r>
              <a:rPr lang="en-US" sz="1000" dirty="0">
                <a:latin typeface="Arial" panose="020B0604020202020204" pitchFamily="34" charset="0"/>
                <a:ea typeface="Calibri" panose="020F0502020204030204" pitchFamily="34" charset="0"/>
                <a:cs typeface="Arial" panose="020B0604020202020204" pitchFamily="34" charset="0"/>
              </a:rPr>
              <a:t>2001), Levi (1998), and Zucker (1986).</a:t>
            </a:r>
          </a:p>
        </p:txBody>
      </p:sp>
      <p:grpSp>
        <p:nvGrpSpPr>
          <p:cNvPr id="23" name="Group 22"/>
          <p:cNvGrpSpPr/>
          <p:nvPr/>
        </p:nvGrpSpPr>
        <p:grpSpPr>
          <a:xfrm>
            <a:off x="2091559" y="1518596"/>
            <a:ext cx="8008883" cy="4228278"/>
            <a:chOff x="622528" y="337764"/>
            <a:chExt cx="11285721" cy="5947691"/>
          </a:xfrm>
        </p:grpSpPr>
        <p:grpSp>
          <p:nvGrpSpPr>
            <p:cNvPr id="24" name="Group 23"/>
            <p:cNvGrpSpPr/>
            <p:nvPr/>
          </p:nvGrpSpPr>
          <p:grpSpPr>
            <a:xfrm>
              <a:off x="622528" y="337764"/>
              <a:ext cx="11285721" cy="5947691"/>
              <a:chOff x="622528" y="337764"/>
              <a:chExt cx="11285721" cy="5947691"/>
            </a:xfrm>
          </p:grpSpPr>
          <p:sp>
            <p:nvSpPr>
              <p:cNvPr id="28" name="Oval 27"/>
              <p:cNvSpPr/>
              <p:nvPr/>
            </p:nvSpPr>
            <p:spPr>
              <a:xfrm>
                <a:off x="3331072" y="707171"/>
                <a:ext cx="5029200" cy="5029200"/>
              </a:xfrm>
              <a:prstGeom prst="ellipse">
                <a:avLst/>
              </a:prstGeom>
              <a:solidFill>
                <a:schemeClr val="bg1">
                  <a:lumMod val="95000"/>
                </a:schemeClr>
              </a:solidFill>
              <a:ln w="1270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016872" y="1392971"/>
                <a:ext cx="3657600" cy="3657600"/>
              </a:xfrm>
              <a:prstGeom prst="ellipse">
                <a:avLst/>
              </a:prstGeom>
              <a:solidFill>
                <a:srgbClr val="6DCFF6"/>
              </a:solidFill>
              <a:ln w="952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9A16138-7CEE-4FCA-9D06-86B08040F878}"/>
                  </a:ext>
                </a:extLst>
              </p:cNvPr>
              <p:cNvSpPr/>
              <p:nvPr/>
            </p:nvSpPr>
            <p:spPr>
              <a:xfrm>
                <a:off x="622529" y="4438668"/>
                <a:ext cx="4741520" cy="1846787"/>
              </a:xfrm>
              <a:prstGeom prst="rect">
                <a:avLst/>
              </a:pr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Consumers </a:t>
                </a:r>
              </a:p>
              <a:p>
                <a:r>
                  <a:rPr lang="en-US" sz="1600" dirty="0">
                    <a:solidFill>
                      <a:schemeClr val="tx1"/>
                    </a:solidFill>
                  </a:rPr>
                  <a:t>Engage in ethical and responsible actions</a:t>
                </a:r>
              </a:p>
            </p:txBody>
          </p:sp>
          <p:sp>
            <p:nvSpPr>
              <p:cNvPr id="32" name="Rectangle 31">
                <a:extLst>
                  <a:ext uri="{FF2B5EF4-FFF2-40B4-BE49-F238E27FC236}">
                    <a16:creationId xmlns:a16="http://schemas.microsoft.com/office/drawing/2014/main" id="{89B2255D-18AE-4D05-B8EE-D32CC6F86791}"/>
                  </a:ext>
                </a:extLst>
              </p:cNvPr>
              <p:cNvSpPr/>
              <p:nvPr/>
            </p:nvSpPr>
            <p:spPr>
              <a:xfrm>
                <a:off x="622528" y="337764"/>
                <a:ext cx="4190948" cy="2110410"/>
              </a:xfrm>
              <a:prstGeom prst="rect">
                <a:avLst/>
              </a:pr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Government agencies and</a:t>
                </a:r>
              </a:p>
              <a:p>
                <a:r>
                  <a:rPr lang="en-US" sz="1600" b="1" dirty="0">
                    <a:solidFill>
                      <a:schemeClr val="tx1"/>
                    </a:solidFill>
                  </a:rPr>
                  <a:t>trade associations </a:t>
                </a:r>
              </a:p>
              <a:p>
                <a:endParaRPr lang="en-US" sz="1100" dirty="0">
                  <a:solidFill>
                    <a:schemeClr val="tx1"/>
                  </a:solidFill>
                </a:endParaRPr>
              </a:p>
              <a:p>
                <a:r>
                  <a:rPr lang="en-US" sz="1600" dirty="0">
                    <a:solidFill>
                      <a:schemeClr val="tx1"/>
                    </a:solidFill>
                  </a:rPr>
                  <a:t>Create institution-based trust</a:t>
                </a:r>
              </a:p>
              <a:p>
                <a:endParaRPr lang="en-US" sz="1600" dirty="0">
                  <a:solidFill>
                    <a:schemeClr val="tx1"/>
                  </a:solidFill>
                </a:endParaRPr>
              </a:p>
              <a:p>
                <a:r>
                  <a:rPr lang="en-US" sz="1600" dirty="0">
                    <a:solidFill>
                      <a:schemeClr val="tx1"/>
                    </a:solidFill>
                  </a:rPr>
                  <a:t>Supplement government role</a:t>
                </a:r>
                <a:endParaRPr lang="en-US" sz="1600" b="1" dirty="0">
                  <a:solidFill>
                    <a:schemeClr val="tx1"/>
                  </a:solidFill>
                </a:endParaRPr>
              </a:p>
            </p:txBody>
          </p:sp>
          <p:cxnSp>
            <p:nvCxnSpPr>
              <p:cNvPr id="33" name="Straight Arrow Connector 32"/>
              <p:cNvCxnSpPr/>
              <p:nvPr/>
            </p:nvCxnSpPr>
            <p:spPr>
              <a:xfrm flipH="1">
                <a:off x="5989779" y="707171"/>
                <a:ext cx="1" cy="566928"/>
              </a:xfrm>
              <a:prstGeom prst="straightConnector1">
                <a:avLst/>
              </a:prstGeom>
              <a:ln w="50800">
                <a:solidFill>
                  <a:schemeClr val="tx1"/>
                </a:solidFill>
                <a:prstDash val="sysDot"/>
                <a:headEnd type="arrow"/>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840013" y="4930256"/>
                <a:ext cx="353209" cy="384048"/>
              </a:xfrm>
              <a:prstGeom prst="straightConnector1">
                <a:avLst/>
              </a:prstGeom>
              <a:ln w="5080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3331072" y="3536275"/>
                <a:ext cx="582013" cy="0"/>
              </a:xfrm>
              <a:prstGeom prst="straightConnector1">
                <a:avLst/>
              </a:prstGeom>
              <a:ln w="5080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sp>
            <p:nvSpPr>
              <p:cNvPr id="36" name="Arc 35"/>
              <p:cNvSpPr/>
              <p:nvPr/>
            </p:nvSpPr>
            <p:spPr>
              <a:xfrm rot="14581036" flipH="1">
                <a:off x="5071419" y="2741666"/>
                <a:ext cx="2164669" cy="2540060"/>
              </a:xfrm>
              <a:prstGeom prst="arc">
                <a:avLst>
                  <a:gd name="adj1" fmla="val 17741199"/>
                  <a:gd name="adj2" fmla="val 3142243"/>
                </a:avLst>
              </a:prstGeom>
              <a:ln w="190500">
                <a:solidFill>
                  <a:srgbClr val="FDB515"/>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36"/>
              <p:cNvSpPr/>
              <p:nvPr/>
            </p:nvSpPr>
            <p:spPr>
              <a:xfrm rot="20581652" flipH="1">
                <a:off x="3225877" y="2259796"/>
                <a:ext cx="1767133" cy="2301708"/>
              </a:xfrm>
              <a:prstGeom prst="arc">
                <a:avLst>
                  <a:gd name="adj1" fmla="val 16995774"/>
                  <a:gd name="adj2" fmla="val 3775461"/>
                </a:avLst>
              </a:prstGeom>
              <a:ln w="190500">
                <a:solidFill>
                  <a:srgbClr val="8DC63F"/>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rot="5188554" flipH="1">
                <a:off x="4799048" y="80873"/>
                <a:ext cx="2229289" cy="3302901"/>
              </a:xfrm>
              <a:prstGeom prst="arc">
                <a:avLst>
                  <a:gd name="adj1" fmla="val 16563289"/>
                  <a:gd name="adj2" fmla="val 3110189"/>
                </a:avLst>
              </a:prstGeom>
              <a:ln w="190500">
                <a:solidFill>
                  <a:srgbClr val="8DC63F"/>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rot="14581036" flipH="1">
                <a:off x="4605106" y="2049370"/>
                <a:ext cx="3361135" cy="3833724"/>
              </a:xfrm>
              <a:prstGeom prst="arc">
                <a:avLst>
                  <a:gd name="adj1" fmla="val 18211205"/>
                  <a:gd name="adj2" fmla="val 2948737"/>
                </a:avLst>
              </a:prstGeom>
              <a:ln w="190500">
                <a:solidFill>
                  <a:srgbClr val="8DC63F"/>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Rectangle 29">
                <a:extLst>
                  <a:ext uri="{FF2B5EF4-FFF2-40B4-BE49-F238E27FC236}">
                    <a16:creationId xmlns:a16="http://schemas.microsoft.com/office/drawing/2014/main" id="{88887264-4CD6-44C4-B048-8699DE6EFBBA}"/>
                  </a:ext>
                </a:extLst>
              </p:cNvPr>
              <p:cNvSpPr/>
              <p:nvPr/>
            </p:nvSpPr>
            <p:spPr>
              <a:xfrm>
                <a:off x="7293955" y="1461612"/>
                <a:ext cx="4614294" cy="2997573"/>
              </a:xfrm>
              <a:prstGeom prst="rect">
                <a:avLst/>
              </a:pr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a:p>
                <a:pPr algn="ctr"/>
                <a:endParaRPr lang="en-US" sz="1600" b="1" dirty="0">
                  <a:solidFill>
                    <a:schemeClr val="tx1"/>
                  </a:solidFill>
                </a:endParaRPr>
              </a:p>
              <a:p>
                <a:r>
                  <a:rPr lang="en-US" sz="1600" b="1" dirty="0">
                    <a:solidFill>
                      <a:schemeClr val="tx1"/>
                    </a:solidFill>
                  </a:rPr>
                  <a:t>	E-commerce vendors </a:t>
                </a:r>
              </a:p>
              <a:p>
                <a:r>
                  <a:rPr lang="en-US" sz="1600" b="1" dirty="0">
                    <a:solidFill>
                      <a:schemeClr val="tx1"/>
                    </a:solidFill>
                  </a:rPr>
                  <a:t>	and businesses</a:t>
                </a:r>
              </a:p>
              <a:p>
                <a:r>
                  <a:rPr lang="en-US" sz="1600" dirty="0">
                    <a:solidFill>
                      <a:schemeClr val="tx1"/>
                    </a:solidFill>
                  </a:rPr>
                  <a:t>		</a:t>
                </a:r>
              </a:p>
              <a:p>
                <a:r>
                  <a:rPr lang="en-US" sz="1600" dirty="0">
                    <a:solidFill>
                      <a:schemeClr val="tx1"/>
                    </a:solidFill>
                  </a:rPr>
                  <a:t>	Create trust</a:t>
                </a:r>
              </a:p>
              <a:p>
                <a:pPr marL="742950" lvl="1" indent="-285750">
                  <a:buFont typeface="Arial" panose="020B0604020202020204" pitchFamily="34" charset="0"/>
                  <a:buChar char="•"/>
                </a:pPr>
                <a:r>
                  <a:rPr lang="en-US" sz="1600" dirty="0">
                    <a:solidFill>
                      <a:schemeClr val="tx1"/>
                    </a:solidFill>
                  </a:rPr>
                  <a:t>Characteristic-based trust</a:t>
                </a:r>
              </a:p>
              <a:p>
                <a:pPr marL="742950" lvl="1" indent="-285750">
                  <a:buFont typeface="Arial" panose="020B0604020202020204" pitchFamily="34" charset="0"/>
                  <a:buChar char="•"/>
                </a:pPr>
                <a:r>
                  <a:rPr lang="en-US" sz="1600" dirty="0">
                    <a:solidFill>
                      <a:schemeClr val="tx1"/>
                    </a:solidFill>
                  </a:rPr>
                  <a:t>Process-based trust</a:t>
                </a:r>
              </a:p>
              <a:p>
                <a:pPr lvl="1"/>
                <a:r>
                  <a:rPr lang="en-US" sz="1600" dirty="0">
                    <a:solidFill>
                      <a:schemeClr val="tx1"/>
                    </a:solidFill>
                  </a:rPr>
                  <a:t>Innovate</a:t>
                </a:r>
              </a:p>
              <a:p>
                <a:pPr marL="285750" indent="-285750" algn="ctr">
                  <a:buFont typeface="Arial" panose="020B0604020202020204" pitchFamily="34" charset="0"/>
                  <a:buChar char="•"/>
                </a:pPr>
                <a:endParaRPr lang="en-US" dirty="0">
                  <a:solidFill>
                    <a:schemeClr val="tx1"/>
                  </a:solidFill>
                </a:endParaRPr>
              </a:p>
              <a:p>
                <a:pPr algn="ctr"/>
                <a:endParaRPr lang="en-US" dirty="0">
                  <a:solidFill>
                    <a:schemeClr val="tx1"/>
                  </a:solidFill>
                </a:endParaRPr>
              </a:p>
            </p:txBody>
          </p:sp>
        </p:grpSp>
        <p:sp>
          <p:nvSpPr>
            <p:cNvPr id="25" name="Rectangle 24">
              <a:extLst>
                <a:ext uri="{FF2B5EF4-FFF2-40B4-BE49-F238E27FC236}">
                  <a16:creationId xmlns:a16="http://schemas.microsoft.com/office/drawing/2014/main" id="{CFC28781-AAA3-4D15-97BC-9ACCEC680852}"/>
                </a:ext>
              </a:extLst>
            </p:cNvPr>
            <p:cNvSpPr/>
            <p:nvPr/>
          </p:nvSpPr>
          <p:spPr>
            <a:xfrm>
              <a:off x="4109443" y="2389901"/>
              <a:ext cx="3521093" cy="1736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tx1"/>
                  </a:solidFill>
                  <a:effectLst>
                    <a:glow rad="12700">
                      <a:schemeClr val="accent1">
                        <a:alpha val="40000"/>
                      </a:schemeClr>
                    </a:glow>
                  </a:effectLst>
                </a:rPr>
                <a:t>Social Willingness </a:t>
              </a:r>
            </a:p>
            <a:p>
              <a:pPr algn="ctr"/>
              <a:r>
                <a:rPr lang="en-US" sz="1600" b="1" i="1" dirty="0">
                  <a:solidFill>
                    <a:schemeClr val="tx1"/>
                  </a:solidFill>
                  <a:effectLst>
                    <a:glow rad="12700">
                      <a:schemeClr val="accent1">
                        <a:alpha val="40000"/>
                      </a:schemeClr>
                    </a:glow>
                  </a:effectLst>
                </a:rPr>
                <a:t>to Participate in </a:t>
              </a:r>
            </a:p>
            <a:p>
              <a:pPr algn="ctr"/>
              <a:r>
                <a:rPr lang="en-US" sz="1600" b="1" i="1" dirty="0">
                  <a:solidFill>
                    <a:schemeClr val="tx1"/>
                  </a:solidFill>
                  <a:effectLst>
                    <a:glow rad="12700">
                      <a:schemeClr val="accent1">
                        <a:alpha val="40000"/>
                      </a:schemeClr>
                    </a:glow>
                  </a:effectLst>
                </a:rPr>
                <a:t>The E-marketplace </a:t>
              </a:r>
            </a:p>
          </p:txBody>
        </p:sp>
        <p:sp>
          <p:nvSpPr>
            <p:cNvPr id="26" name="Arc 25"/>
            <p:cNvSpPr/>
            <p:nvPr/>
          </p:nvSpPr>
          <p:spPr>
            <a:xfrm rot="20581652" flipH="1">
              <a:off x="3939745" y="2251774"/>
              <a:ext cx="1767133" cy="2301708"/>
            </a:xfrm>
            <a:prstGeom prst="arc">
              <a:avLst>
                <a:gd name="adj1" fmla="val 16995774"/>
                <a:gd name="adj2" fmla="val 3775461"/>
              </a:avLst>
            </a:prstGeom>
            <a:ln w="190500">
              <a:solidFill>
                <a:srgbClr val="FDB515"/>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rot="4903927" flipH="1">
              <a:off x="4700166" y="1011008"/>
              <a:ext cx="2229288" cy="2924744"/>
            </a:xfrm>
            <a:prstGeom prst="arc">
              <a:avLst>
                <a:gd name="adj1" fmla="val 16138241"/>
                <a:gd name="adj2" fmla="val 2767415"/>
              </a:avLst>
            </a:prstGeom>
            <a:ln w="190500">
              <a:solidFill>
                <a:srgbClr val="FDB515"/>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438923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E21D2F-556B-4964-B8FE-B34477C906F3}"/>
              </a:ext>
            </a:extLst>
          </p:cNvPr>
          <p:cNvSpPr>
            <a:spLocks noGrp="1"/>
          </p:cNvSpPr>
          <p:nvPr>
            <p:ph type="sldNum" sz="quarter" idx="12"/>
          </p:nvPr>
        </p:nvSpPr>
        <p:spPr/>
        <p:txBody>
          <a:bodyPr/>
          <a:lstStyle/>
          <a:p>
            <a:fld id="{3B2AEF64-9867-4B71-936B-C52248B5A961}" type="slidenum">
              <a:rPr lang="en-US" smtClean="0"/>
              <a:t>16</a:t>
            </a:fld>
            <a:endParaRPr lang="en-US" dirty="0"/>
          </a:p>
        </p:txBody>
      </p:sp>
      <p:pic>
        <p:nvPicPr>
          <p:cNvPr id="5" name="Picture 4" descr="A group of people in a room&#10;&#10;Description generated with high confidence">
            <a:extLst>
              <a:ext uri="{FF2B5EF4-FFF2-40B4-BE49-F238E27FC236}">
                <a16:creationId xmlns:a16="http://schemas.microsoft.com/office/drawing/2014/main" id="{E8CB67D1-E31A-48BD-A0E9-21F8075DD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581" y="-26128"/>
            <a:ext cx="9419634" cy="7064726"/>
          </a:xfrm>
          <a:prstGeom prst="rect">
            <a:avLst/>
          </a:prstGeom>
        </p:spPr>
      </p:pic>
    </p:spTree>
    <p:extLst>
      <p:ext uri="{BB962C8B-B14F-4D97-AF65-F5344CB8AC3E}">
        <p14:creationId xmlns:p14="http://schemas.microsoft.com/office/powerpoint/2010/main" val="1769747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46F8C6-79C2-459A-8233-034038118C20}" type="slidenum">
              <a:rPr lang="ko-KR" altLang="en-US">
                <a:solidFill>
                  <a:prstClr val="black"/>
                </a:solidFill>
              </a:rPr>
              <a:pPr eaLnBrk="1" hangingPunct="1"/>
              <a:t>17</a:t>
            </a:fld>
            <a:endParaRPr lang="en-US" altLang="ko-KR">
              <a:solidFill>
                <a:prstClr val="black"/>
              </a:solidFill>
            </a:endParaRPr>
          </a:p>
        </p:txBody>
      </p:sp>
      <p:grpSp>
        <p:nvGrpSpPr>
          <p:cNvPr id="334921" name="Group 73"/>
          <p:cNvGrpSpPr>
            <a:grpSpLocks/>
          </p:cNvGrpSpPr>
          <p:nvPr/>
        </p:nvGrpSpPr>
        <p:grpSpPr bwMode="auto">
          <a:xfrm>
            <a:off x="2628900" y="2605768"/>
            <a:ext cx="4834660" cy="2185493"/>
            <a:chOff x="495" y="2056"/>
            <a:chExt cx="1675" cy="1006"/>
          </a:xfrm>
        </p:grpSpPr>
        <p:sp>
          <p:nvSpPr>
            <p:cNvPr id="16403" name="Freeform 74"/>
            <p:cNvSpPr>
              <a:spLocks/>
            </p:cNvSpPr>
            <p:nvPr/>
          </p:nvSpPr>
          <p:spPr bwMode="auto">
            <a:xfrm>
              <a:off x="2051" y="2513"/>
              <a:ext cx="0" cy="128"/>
            </a:xfrm>
            <a:custGeom>
              <a:avLst/>
              <a:gdLst>
                <a:gd name="T0" fmla="*/ 952 w 1076"/>
                <a:gd name="T1" fmla="*/ 112 h 764"/>
                <a:gd name="T2" fmla="*/ 604 w 1076"/>
                <a:gd name="T3" fmla="*/ 113 h 764"/>
                <a:gd name="T4" fmla="*/ 612 w 1076"/>
                <a:gd name="T5" fmla="*/ 75 h 764"/>
                <a:gd name="T6" fmla="*/ 609 w 1076"/>
                <a:gd name="T7" fmla="*/ 45 h 764"/>
                <a:gd name="T8" fmla="*/ 588 w 1076"/>
                <a:gd name="T9" fmla="*/ 17 h 764"/>
                <a:gd name="T10" fmla="*/ 566 w 1076"/>
                <a:gd name="T11" fmla="*/ 1 h 764"/>
                <a:gd name="T12" fmla="*/ 534 w 1076"/>
                <a:gd name="T13" fmla="*/ 0 h 764"/>
                <a:gd name="T14" fmla="*/ 503 w 1076"/>
                <a:gd name="T15" fmla="*/ 4 h 764"/>
                <a:gd name="T16" fmla="*/ 480 w 1076"/>
                <a:gd name="T17" fmla="*/ 19 h 764"/>
                <a:gd name="T18" fmla="*/ 461 w 1076"/>
                <a:gd name="T19" fmla="*/ 49 h 764"/>
                <a:gd name="T20" fmla="*/ 459 w 1076"/>
                <a:gd name="T21" fmla="*/ 79 h 764"/>
                <a:gd name="T22" fmla="*/ 474 w 1076"/>
                <a:gd name="T23" fmla="*/ 111 h 764"/>
                <a:gd name="T24" fmla="*/ 116 w 1076"/>
                <a:gd name="T25" fmla="*/ 111 h 764"/>
                <a:gd name="T26" fmla="*/ 116 w 1076"/>
                <a:gd name="T27" fmla="*/ 283 h 764"/>
                <a:gd name="T28" fmla="*/ 86 w 1076"/>
                <a:gd name="T29" fmla="*/ 266 h 764"/>
                <a:gd name="T30" fmla="*/ 51 w 1076"/>
                <a:gd name="T31" fmla="*/ 270 h 764"/>
                <a:gd name="T32" fmla="*/ 22 w 1076"/>
                <a:gd name="T33" fmla="*/ 288 h 764"/>
                <a:gd name="T34" fmla="*/ 6 w 1076"/>
                <a:gd name="T35" fmla="*/ 312 h 764"/>
                <a:gd name="T36" fmla="*/ 0 w 1076"/>
                <a:gd name="T37" fmla="*/ 342 h 764"/>
                <a:gd name="T38" fmla="*/ 5 w 1076"/>
                <a:gd name="T39" fmla="*/ 368 h 764"/>
                <a:gd name="T40" fmla="*/ 22 w 1076"/>
                <a:gd name="T41" fmla="*/ 396 h 764"/>
                <a:gd name="T42" fmla="*/ 48 w 1076"/>
                <a:gd name="T43" fmla="*/ 412 h 764"/>
                <a:gd name="T44" fmla="*/ 87 w 1076"/>
                <a:gd name="T45" fmla="*/ 417 h 764"/>
                <a:gd name="T46" fmla="*/ 119 w 1076"/>
                <a:gd name="T47" fmla="*/ 404 h 764"/>
                <a:gd name="T48" fmla="*/ 119 w 1076"/>
                <a:gd name="T49" fmla="*/ 578 h 764"/>
                <a:gd name="T50" fmla="*/ 466 w 1076"/>
                <a:gd name="T51" fmla="*/ 579 h 764"/>
                <a:gd name="T52" fmla="*/ 458 w 1076"/>
                <a:gd name="T53" fmla="*/ 600 h 764"/>
                <a:gd name="T54" fmla="*/ 461 w 1076"/>
                <a:gd name="T55" fmla="*/ 626 h 764"/>
                <a:gd name="T56" fmla="*/ 480 w 1076"/>
                <a:gd name="T57" fmla="*/ 649 h 764"/>
                <a:gd name="T58" fmla="*/ 505 w 1076"/>
                <a:gd name="T59" fmla="*/ 672 h 764"/>
                <a:gd name="T60" fmla="*/ 532 w 1076"/>
                <a:gd name="T61" fmla="*/ 676 h 764"/>
                <a:gd name="T62" fmla="*/ 564 w 1076"/>
                <a:gd name="T63" fmla="*/ 668 h 764"/>
                <a:gd name="T64" fmla="*/ 583 w 1076"/>
                <a:gd name="T65" fmla="*/ 654 h 764"/>
                <a:gd name="T66" fmla="*/ 601 w 1076"/>
                <a:gd name="T67" fmla="*/ 633 h 764"/>
                <a:gd name="T68" fmla="*/ 604 w 1076"/>
                <a:gd name="T69" fmla="*/ 597 h 764"/>
                <a:gd name="T70" fmla="*/ 601 w 1076"/>
                <a:gd name="T71" fmla="*/ 579 h 764"/>
                <a:gd name="T72" fmla="*/ 952 w 1076"/>
                <a:gd name="T73" fmla="*/ 576 h 764"/>
                <a:gd name="T74" fmla="*/ 952 w 1076"/>
                <a:gd name="T75" fmla="*/ 112 h 7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76" h="764">
                  <a:moveTo>
                    <a:pt x="1076" y="127"/>
                  </a:moveTo>
                  <a:lnTo>
                    <a:pt x="683" y="128"/>
                  </a:lnTo>
                  <a:lnTo>
                    <a:pt x="692" y="85"/>
                  </a:lnTo>
                  <a:lnTo>
                    <a:pt x="688" y="51"/>
                  </a:lnTo>
                  <a:lnTo>
                    <a:pt x="665" y="19"/>
                  </a:lnTo>
                  <a:lnTo>
                    <a:pt x="640" y="1"/>
                  </a:lnTo>
                  <a:lnTo>
                    <a:pt x="603" y="0"/>
                  </a:lnTo>
                  <a:lnTo>
                    <a:pt x="569" y="4"/>
                  </a:lnTo>
                  <a:lnTo>
                    <a:pt x="542" y="22"/>
                  </a:lnTo>
                  <a:lnTo>
                    <a:pt x="521" y="55"/>
                  </a:lnTo>
                  <a:lnTo>
                    <a:pt x="519" y="89"/>
                  </a:lnTo>
                  <a:lnTo>
                    <a:pt x="536" y="125"/>
                  </a:lnTo>
                  <a:lnTo>
                    <a:pt x="131" y="125"/>
                  </a:lnTo>
                  <a:lnTo>
                    <a:pt x="131" y="320"/>
                  </a:lnTo>
                  <a:lnTo>
                    <a:pt x="97" y="301"/>
                  </a:lnTo>
                  <a:lnTo>
                    <a:pt x="58" y="305"/>
                  </a:lnTo>
                  <a:lnTo>
                    <a:pt x="25" y="326"/>
                  </a:lnTo>
                  <a:lnTo>
                    <a:pt x="7" y="353"/>
                  </a:lnTo>
                  <a:lnTo>
                    <a:pt x="0" y="386"/>
                  </a:lnTo>
                  <a:lnTo>
                    <a:pt x="6" y="416"/>
                  </a:lnTo>
                  <a:lnTo>
                    <a:pt x="25" y="447"/>
                  </a:lnTo>
                  <a:lnTo>
                    <a:pt x="54" y="466"/>
                  </a:lnTo>
                  <a:lnTo>
                    <a:pt x="98" y="471"/>
                  </a:lnTo>
                  <a:lnTo>
                    <a:pt x="134" y="457"/>
                  </a:lnTo>
                  <a:lnTo>
                    <a:pt x="134" y="653"/>
                  </a:lnTo>
                  <a:lnTo>
                    <a:pt x="527" y="654"/>
                  </a:lnTo>
                  <a:lnTo>
                    <a:pt x="518" y="678"/>
                  </a:lnTo>
                  <a:lnTo>
                    <a:pt x="521" y="707"/>
                  </a:lnTo>
                  <a:lnTo>
                    <a:pt x="542" y="734"/>
                  </a:lnTo>
                  <a:lnTo>
                    <a:pt x="571" y="760"/>
                  </a:lnTo>
                  <a:lnTo>
                    <a:pt x="601" y="764"/>
                  </a:lnTo>
                  <a:lnTo>
                    <a:pt x="637" y="755"/>
                  </a:lnTo>
                  <a:lnTo>
                    <a:pt x="659" y="739"/>
                  </a:lnTo>
                  <a:lnTo>
                    <a:pt x="679" y="715"/>
                  </a:lnTo>
                  <a:lnTo>
                    <a:pt x="683" y="675"/>
                  </a:lnTo>
                  <a:lnTo>
                    <a:pt x="679" y="654"/>
                  </a:lnTo>
                  <a:lnTo>
                    <a:pt x="1076" y="651"/>
                  </a:lnTo>
                  <a:lnTo>
                    <a:pt x="1076" y="127"/>
                  </a:lnTo>
                  <a:close/>
                </a:path>
              </a:pathLst>
            </a:custGeom>
            <a:solidFill>
              <a:srgbClr val="FFFFCC"/>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th-TH">
                <a:solidFill>
                  <a:prstClr val="black"/>
                </a:solidFill>
              </a:endParaRPr>
            </a:p>
          </p:txBody>
        </p:sp>
        <p:sp>
          <p:nvSpPr>
            <p:cNvPr id="16404" name="Freeform 75"/>
            <p:cNvSpPr>
              <a:spLocks/>
            </p:cNvSpPr>
            <p:nvPr/>
          </p:nvSpPr>
          <p:spPr bwMode="auto">
            <a:xfrm>
              <a:off x="495" y="2521"/>
              <a:ext cx="837" cy="128"/>
            </a:xfrm>
            <a:custGeom>
              <a:avLst/>
              <a:gdLst>
                <a:gd name="T0" fmla="*/ 0 w 946"/>
                <a:gd name="T1" fmla="*/ 107 h 769"/>
                <a:gd name="T2" fmla="*/ 349 w 946"/>
                <a:gd name="T3" fmla="*/ 107 h 769"/>
                <a:gd name="T4" fmla="*/ 340 w 946"/>
                <a:gd name="T5" fmla="*/ 79 h 769"/>
                <a:gd name="T6" fmla="*/ 341 w 946"/>
                <a:gd name="T7" fmla="*/ 46 h 769"/>
                <a:gd name="T8" fmla="*/ 356 w 946"/>
                <a:gd name="T9" fmla="*/ 22 h 769"/>
                <a:gd name="T10" fmla="*/ 384 w 946"/>
                <a:gd name="T11" fmla="*/ 4 h 769"/>
                <a:gd name="T12" fmla="*/ 415 w 946"/>
                <a:gd name="T13" fmla="*/ 0 h 769"/>
                <a:gd name="T14" fmla="*/ 444 w 946"/>
                <a:gd name="T15" fmla="*/ 5 h 769"/>
                <a:gd name="T16" fmla="*/ 470 w 946"/>
                <a:gd name="T17" fmla="*/ 22 h 769"/>
                <a:gd name="T18" fmla="*/ 487 w 946"/>
                <a:gd name="T19" fmla="*/ 48 h 769"/>
                <a:gd name="T20" fmla="*/ 491 w 946"/>
                <a:gd name="T21" fmla="*/ 83 h 769"/>
                <a:gd name="T22" fmla="*/ 478 w 946"/>
                <a:gd name="T23" fmla="*/ 107 h 769"/>
                <a:gd name="T24" fmla="*/ 837 w 946"/>
                <a:gd name="T25" fmla="*/ 107 h 769"/>
                <a:gd name="T26" fmla="*/ 837 w 946"/>
                <a:gd name="T27" fmla="*/ 279 h 769"/>
                <a:gd name="T28" fmla="*/ 800 w 946"/>
                <a:gd name="T29" fmla="*/ 265 h 769"/>
                <a:gd name="T30" fmla="*/ 766 w 946"/>
                <a:gd name="T31" fmla="*/ 271 h 769"/>
                <a:gd name="T32" fmla="*/ 738 w 946"/>
                <a:gd name="T33" fmla="*/ 291 h 769"/>
                <a:gd name="T34" fmla="*/ 724 w 946"/>
                <a:gd name="T35" fmla="*/ 315 h 769"/>
                <a:gd name="T36" fmla="*/ 720 w 946"/>
                <a:gd name="T37" fmla="*/ 339 h 769"/>
                <a:gd name="T38" fmla="*/ 724 w 946"/>
                <a:gd name="T39" fmla="*/ 366 h 769"/>
                <a:gd name="T40" fmla="*/ 738 w 946"/>
                <a:gd name="T41" fmla="*/ 393 h 769"/>
                <a:gd name="T42" fmla="*/ 767 w 946"/>
                <a:gd name="T43" fmla="*/ 406 h 769"/>
                <a:gd name="T44" fmla="*/ 799 w 946"/>
                <a:gd name="T45" fmla="*/ 411 h 769"/>
                <a:gd name="T46" fmla="*/ 837 w 946"/>
                <a:gd name="T47" fmla="*/ 401 h 769"/>
                <a:gd name="T48" fmla="*/ 837 w 946"/>
                <a:gd name="T49" fmla="*/ 572 h 769"/>
                <a:gd name="T50" fmla="*/ 481 w 946"/>
                <a:gd name="T51" fmla="*/ 572 h 769"/>
                <a:gd name="T52" fmla="*/ 491 w 946"/>
                <a:gd name="T53" fmla="*/ 596 h 769"/>
                <a:gd name="T54" fmla="*/ 487 w 946"/>
                <a:gd name="T55" fmla="*/ 632 h 769"/>
                <a:gd name="T56" fmla="*/ 475 w 946"/>
                <a:gd name="T57" fmla="*/ 655 h 769"/>
                <a:gd name="T58" fmla="*/ 448 w 946"/>
                <a:gd name="T59" fmla="*/ 675 h 769"/>
                <a:gd name="T60" fmla="*/ 416 w 946"/>
                <a:gd name="T61" fmla="*/ 680 h 769"/>
                <a:gd name="T62" fmla="*/ 388 w 946"/>
                <a:gd name="T63" fmla="*/ 675 h 769"/>
                <a:gd name="T64" fmla="*/ 364 w 946"/>
                <a:gd name="T65" fmla="*/ 663 h 769"/>
                <a:gd name="T66" fmla="*/ 348 w 946"/>
                <a:gd name="T67" fmla="*/ 631 h 769"/>
                <a:gd name="T68" fmla="*/ 341 w 946"/>
                <a:gd name="T69" fmla="*/ 597 h 769"/>
                <a:gd name="T70" fmla="*/ 351 w 946"/>
                <a:gd name="T71" fmla="*/ 572 h 769"/>
                <a:gd name="T72" fmla="*/ 0 w 946"/>
                <a:gd name="T73" fmla="*/ 572 h 769"/>
                <a:gd name="T74" fmla="*/ 0 w 946"/>
                <a:gd name="T75" fmla="*/ 107 h 7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6" h="769">
                  <a:moveTo>
                    <a:pt x="0" y="121"/>
                  </a:moveTo>
                  <a:lnTo>
                    <a:pt x="394" y="121"/>
                  </a:lnTo>
                  <a:lnTo>
                    <a:pt x="384" y="89"/>
                  </a:lnTo>
                  <a:lnTo>
                    <a:pt x="385" y="52"/>
                  </a:lnTo>
                  <a:lnTo>
                    <a:pt x="402" y="25"/>
                  </a:lnTo>
                  <a:lnTo>
                    <a:pt x="434" y="4"/>
                  </a:lnTo>
                  <a:lnTo>
                    <a:pt x="469" y="0"/>
                  </a:lnTo>
                  <a:lnTo>
                    <a:pt x="502" y="6"/>
                  </a:lnTo>
                  <a:lnTo>
                    <a:pt x="531" y="25"/>
                  </a:lnTo>
                  <a:lnTo>
                    <a:pt x="550" y="54"/>
                  </a:lnTo>
                  <a:lnTo>
                    <a:pt x="555" y="94"/>
                  </a:lnTo>
                  <a:lnTo>
                    <a:pt x="540" y="121"/>
                  </a:lnTo>
                  <a:lnTo>
                    <a:pt x="946" y="121"/>
                  </a:lnTo>
                  <a:lnTo>
                    <a:pt x="946" y="316"/>
                  </a:lnTo>
                  <a:lnTo>
                    <a:pt x="904" y="300"/>
                  </a:lnTo>
                  <a:lnTo>
                    <a:pt x="866" y="307"/>
                  </a:lnTo>
                  <a:lnTo>
                    <a:pt x="834" y="329"/>
                  </a:lnTo>
                  <a:lnTo>
                    <a:pt x="818" y="356"/>
                  </a:lnTo>
                  <a:lnTo>
                    <a:pt x="814" y="383"/>
                  </a:lnTo>
                  <a:lnTo>
                    <a:pt x="818" y="414"/>
                  </a:lnTo>
                  <a:lnTo>
                    <a:pt x="834" y="444"/>
                  </a:lnTo>
                  <a:lnTo>
                    <a:pt x="867" y="459"/>
                  </a:lnTo>
                  <a:lnTo>
                    <a:pt x="903" y="465"/>
                  </a:lnTo>
                  <a:lnTo>
                    <a:pt x="946" y="453"/>
                  </a:lnTo>
                  <a:lnTo>
                    <a:pt x="946" y="647"/>
                  </a:lnTo>
                  <a:lnTo>
                    <a:pt x="544" y="647"/>
                  </a:lnTo>
                  <a:lnTo>
                    <a:pt x="555" y="674"/>
                  </a:lnTo>
                  <a:lnTo>
                    <a:pt x="550" y="715"/>
                  </a:lnTo>
                  <a:lnTo>
                    <a:pt x="537" y="741"/>
                  </a:lnTo>
                  <a:lnTo>
                    <a:pt x="506" y="763"/>
                  </a:lnTo>
                  <a:lnTo>
                    <a:pt x="470" y="769"/>
                  </a:lnTo>
                  <a:lnTo>
                    <a:pt x="439" y="763"/>
                  </a:lnTo>
                  <a:lnTo>
                    <a:pt x="411" y="750"/>
                  </a:lnTo>
                  <a:lnTo>
                    <a:pt x="393" y="714"/>
                  </a:lnTo>
                  <a:lnTo>
                    <a:pt x="385" y="675"/>
                  </a:lnTo>
                  <a:lnTo>
                    <a:pt x="397" y="647"/>
                  </a:lnTo>
                  <a:lnTo>
                    <a:pt x="0" y="647"/>
                  </a:lnTo>
                  <a:lnTo>
                    <a:pt x="0" y="121"/>
                  </a:lnTo>
                  <a:close/>
                </a:path>
              </a:pathLst>
            </a:custGeom>
            <a:solidFill>
              <a:srgbClr val="FFCC99"/>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th-TH">
                <a:solidFill>
                  <a:prstClr val="black"/>
                </a:solidFill>
              </a:endParaRPr>
            </a:p>
          </p:txBody>
        </p:sp>
        <p:sp>
          <p:nvSpPr>
            <p:cNvPr id="16405" name="Freeform 76"/>
            <p:cNvSpPr>
              <a:spLocks/>
            </p:cNvSpPr>
            <p:nvPr/>
          </p:nvSpPr>
          <p:spPr bwMode="auto">
            <a:xfrm>
              <a:off x="1213" y="2519"/>
              <a:ext cx="0" cy="128"/>
            </a:xfrm>
            <a:custGeom>
              <a:avLst/>
              <a:gdLst>
                <a:gd name="T0" fmla="*/ 957 w 1081"/>
                <a:gd name="T1" fmla="*/ 0 h 530"/>
                <a:gd name="T2" fmla="*/ 593 w 1081"/>
                <a:gd name="T3" fmla="*/ 3 h 530"/>
                <a:gd name="T4" fmla="*/ 606 w 1081"/>
                <a:gd name="T5" fmla="*/ 32 h 530"/>
                <a:gd name="T6" fmla="*/ 607 w 1081"/>
                <a:gd name="T7" fmla="*/ 66 h 530"/>
                <a:gd name="T8" fmla="*/ 593 w 1081"/>
                <a:gd name="T9" fmla="*/ 92 h 530"/>
                <a:gd name="T10" fmla="*/ 571 w 1081"/>
                <a:gd name="T11" fmla="*/ 112 h 530"/>
                <a:gd name="T12" fmla="*/ 539 w 1081"/>
                <a:gd name="T13" fmla="*/ 123 h 530"/>
                <a:gd name="T14" fmla="*/ 502 w 1081"/>
                <a:gd name="T15" fmla="*/ 115 h 530"/>
                <a:gd name="T16" fmla="*/ 472 w 1081"/>
                <a:gd name="T17" fmla="*/ 91 h 530"/>
                <a:gd name="T18" fmla="*/ 460 w 1081"/>
                <a:gd name="T19" fmla="*/ 61 h 530"/>
                <a:gd name="T20" fmla="*/ 458 w 1081"/>
                <a:gd name="T21" fmla="*/ 30 h 530"/>
                <a:gd name="T22" fmla="*/ 476 w 1081"/>
                <a:gd name="T23" fmla="*/ 4 h 530"/>
                <a:gd name="T24" fmla="*/ 119 w 1081"/>
                <a:gd name="T25" fmla="*/ 6 h 530"/>
                <a:gd name="T26" fmla="*/ 119 w 1081"/>
                <a:gd name="T27" fmla="*/ 174 h 530"/>
                <a:gd name="T28" fmla="*/ 81 w 1081"/>
                <a:gd name="T29" fmla="*/ 160 h 530"/>
                <a:gd name="T30" fmla="*/ 49 w 1081"/>
                <a:gd name="T31" fmla="*/ 166 h 530"/>
                <a:gd name="T32" fmla="*/ 24 w 1081"/>
                <a:gd name="T33" fmla="*/ 182 h 530"/>
                <a:gd name="T34" fmla="*/ 8 w 1081"/>
                <a:gd name="T35" fmla="*/ 207 h 530"/>
                <a:gd name="T36" fmla="*/ 0 w 1081"/>
                <a:gd name="T37" fmla="*/ 234 h 530"/>
                <a:gd name="T38" fmla="*/ 5 w 1081"/>
                <a:gd name="T39" fmla="*/ 265 h 530"/>
                <a:gd name="T40" fmla="*/ 19 w 1081"/>
                <a:gd name="T41" fmla="*/ 288 h 530"/>
                <a:gd name="T42" fmla="*/ 53 w 1081"/>
                <a:gd name="T43" fmla="*/ 307 h 530"/>
                <a:gd name="T44" fmla="*/ 89 w 1081"/>
                <a:gd name="T45" fmla="*/ 309 h 530"/>
                <a:gd name="T46" fmla="*/ 119 w 1081"/>
                <a:gd name="T47" fmla="*/ 298 h 530"/>
                <a:gd name="T48" fmla="*/ 119 w 1081"/>
                <a:gd name="T49" fmla="*/ 468 h 530"/>
                <a:gd name="T50" fmla="*/ 475 w 1081"/>
                <a:gd name="T51" fmla="*/ 468 h 530"/>
                <a:gd name="T52" fmla="*/ 460 w 1081"/>
                <a:gd name="T53" fmla="*/ 442 h 530"/>
                <a:gd name="T54" fmla="*/ 468 w 1081"/>
                <a:gd name="T55" fmla="*/ 404 h 530"/>
                <a:gd name="T56" fmla="*/ 486 w 1081"/>
                <a:gd name="T57" fmla="*/ 384 h 530"/>
                <a:gd name="T58" fmla="*/ 506 w 1081"/>
                <a:gd name="T59" fmla="*/ 369 h 530"/>
                <a:gd name="T60" fmla="*/ 534 w 1081"/>
                <a:gd name="T61" fmla="*/ 363 h 530"/>
                <a:gd name="T62" fmla="*/ 561 w 1081"/>
                <a:gd name="T63" fmla="*/ 365 h 530"/>
                <a:gd name="T64" fmla="*/ 588 w 1081"/>
                <a:gd name="T65" fmla="*/ 380 h 530"/>
                <a:gd name="T66" fmla="*/ 606 w 1081"/>
                <a:gd name="T67" fmla="*/ 407 h 530"/>
                <a:gd name="T68" fmla="*/ 617 w 1081"/>
                <a:gd name="T69" fmla="*/ 441 h 530"/>
                <a:gd name="T70" fmla="*/ 609 w 1081"/>
                <a:gd name="T71" fmla="*/ 468 h 530"/>
                <a:gd name="T72" fmla="*/ 957 w 1081"/>
                <a:gd name="T73" fmla="*/ 469 h 530"/>
                <a:gd name="T74" fmla="*/ 957 w 1081"/>
                <a:gd name="T75" fmla="*/ 296 h 530"/>
                <a:gd name="T76" fmla="*/ 922 w 1081"/>
                <a:gd name="T77" fmla="*/ 307 h 530"/>
                <a:gd name="T78" fmla="*/ 887 w 1081"/>
                <a:gd name="T79" fmla="*/ 304 h 530"/>
                <a:gd name="T80" fmla="*/ 860 w 1081"/>
                <a:gd name="T81" fmla="*/ 288 h 530"/>
                <a:gd name="T82" fmla="*/ 846 w 1081"/>
                <a:gd name="T83" fmla="*/ 261 h 530"/>
                <a:gd name="T84" fmla="*/ 838 w 1081"/>
                <a:gd name="T85" fmla="*/ 235 h 530"/>
                <a:gd name="T86" fmla="*/ 844 w 1081"/>
                <a:gd name="T87" fmla="*/ 205 h 530"/>
                <a:gd name="T88" fmla="*/ 862 w 1081"/>
                <a:gd name="T89" fmla="*/ 182 h 530"/>
                <a:gd name="T90" fmla="*/ 886 w 1081"/>
                <a:gd name="T91" fmla="*/ 162 h 530"/>
                <a:gd name="T92" fmla="*/ 922 w 1081"/>
                <a:gd name="T93" fmla="*/ 158 h 530"/>
                <a:gd name="T94" fmla="*/ 957 w 1081"/>
                <a:gd name="T95" fmla="*/ 180 h 530"/>
                <a:gd name="T96" fmla="*/ 957 w 1081"/>
                <a:gd name="T97" fmla="*/ 0 h 5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81" h="530">
                  <a:moveTo>
                    <a:pt x="1081" y="0"/>
                  </a:moveTo>
                  <a:lnTo>
                    <a:pt x="670" y="3"/>
                  </a:lnTo>
                  <a:lnTo>
                    <a:pt x="685" y="36"/>
                  </a:lnTo>
                  <a:lnTo>
                    <a:pt x="686" y="75"/>
                  </a:lnTo>
                  <a:lnTo>
                    <a:pt x="670" y="104"/>
                  </a:lnTo>
                  <a:lnTo>
                    <a:pt x="645" y="127"/>
                  </a:lnTo>
                  <a:lnTo>
                    <a:pt x="609" y="139"/>
                  </a:lnTo>
                  <a:lnTo>
                    <a:pt x="567" y="130"/>
                  </a:lnTo>
                  <a:lnTo>
                    <a:pt x="533" y="103"/>
                  </a:lnTo>
                  <a:lnTo>
                    <a:pt x="520" y="69"/>
                  </a:lnTo>
                  <a:lnTo>
                    <a:pt x="517" y="34"/>
                  </a:lnTo>
                  <a:lnTo>
                    <a:pt x="538" y="4"/>
                  </a:lnTo>
                  <a:lnTo>
                    <a:pt x="134" y="7"/>
                  </a:lnTo>
                  <a:lnTo>
                    <a:pt x="134" y="197"/>
                  </a:lnTo>
                  <a:lnTo>
                    <a:pt x="92" y="181"/>
                  </a:lnTo>
                  <a:lnTo>
                    <a:pt x="55" y="188"/>
                  </a:lnTo>
                  <a:lnTo>
                    <a:pt x="27" y="206"/>
                  </a:lnTo>
                  <a:lnTo>
                    <a:pt x="9" y="234"/>
                  </a:lnTo>
                  <a:lnTo>
                    <a:pt x="0" y="264"/>
                  </a:lnTo>
                  <a:lnTo>
                    <a:pt x="6" y="300"/>
                  </a:lnTo>
                  <a:lnTo>
                    <a:pt x="22" y="326"/>
                  </a:lnTo>
                  <a:lnTo>
                    <a:pt x="60" y="347"/>
                  </a:lnTo>
                  <a:lnTo>
                    <a:pt x="100" y="349"/>
                  </a:lnTo>
                  <a:lnTo>
                    <a:pt x="134" y="337"/>
                  </a:lnTo>
                  <a:lnTo>
                    <a:pt x="134" y="529"/>
                  </a:lnTo>
                  <a:lnTo>
                    <a:pt x="536" y="529"/>
                  </a:lnTo>
                  <a:lnTo>
                    <a:pt x="520" y="499"/>
                  </a:lnTo>
                  <a:lnTo>
                    <a:pt x="529" y="457"/>
                  </a:lnTo>
                  <a:lnTo>
                    <a:pt x="549" y="434"/>
                  </a:lnTo>
                  <a:lnTo>
                    <a:pt x="572" y="417"/>
                  </a:lnTo>
                  <a:lnTo>
                    <a:pt x="603" y="410"/>
                  </a:lnTo>
                  <a:lnTo>
                    <a:pt x="634" y="413"/>
                  </a:lnTo>
                  <a:lnTo>
                    <a:pt x="664" y="429"/>
                  </a:lnTo>
                  <a:lnTo>
                    <a:pt x="685" y="460"/>
                  </a:lnTo>
                  <a:lnTo>
                    <a:pt x="697" y="498"/>
                  </a:lnTo>
                  <a:lnTo>
                    <a:pt x="688" y="529"/>
                  </a:lnTo>
                  <a:lnTo>
                    <a:pt x="1081" y="530"/>
                  </a:lnTo>
                  <a:lnTo>
                    <a:pt x="1081" y="335"/>
                  </a:lnTo>
                  <a:lnTo>
                    <a:pt x="1042" y="347"/>
                  </a:lnTo>
                  <a:lnTo>
                    <a:pt x="1002" y="344"/>
                  </a:lnTo>
                  <a:lnTo>
                    <a:pt x="971" y="325"/>
                  </a:lnTo>
                  <a:lnTo>
                    <a:pt x="956" y="295"/>
                  </a:lnTo>
                  <a:lnTo>
                    <a:pt x="947" y="265"/>
                  </a:lnTo>
                  <a:lnTo>
                    <a:pt x="953" y="232"/>
                  </a:lnTo>
                  <a:lnTo>
                    <a:pt x="974" y="206"/>
                  </a:lnTo>
                  <a:lnTo>
                    <a:pt x="1001" y="183"/>
                  </a:lnTo>
                  <a:lnTo>
                    <a:pt x="1042" y="179"/>
                  </a:lnTo>
                  <a:lnTo>
                    <a:pt x="1081" y="203"/>
                  </a:lnTo>
                  <a:lnTo>
                    <a:pt x="1081" y="0"/>
                  </a:lnTo>
                  <a:close/>
                </a:path>
              </a:pathLst>
            </a:custGeom>
            <a:solidFill>
              <a:srgbClr val="92D050"/>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th-TH">
                <a:solidFill>
                  <a:prstClr val="black"/>
                </a:solidFill>
              </a:endParaRPr>
            </a:p>
          </p:txBody>
        </p:sp>
        <p:sp>
          <p:nvSpPr>
            <p:cNvPr id="16406" name="Freeform 77"/>
            <p:cNvSpPr>
              <a:spLocks/>
            </p:cNvSpPr>
            <p:nvPr/>
          </p:nvSpPr>
          <p:spPr bwMode="auto">
            <a:xfrm>
              <a:off x="495" y="2057"/>
              <a:ext cx="837" cy="128"/>
            </a:xfrm>
            <a:custGeom>
              <a:avLst/>
              <a:gdLst>
                <a:gd name="T0" fmla="*/ 0 w 837"/>
                <a:gd name="T1" fmla="*/ 0 h 468"/>
                <a:gd name="T2" fmla="*/ 837 w 837"/>
                <a:gd name="T3" fmla="*/ 0 h 468"/>
                <a:gd name="T4" fmla="*/ 837 w 837"/>
                <a:gd name="T5" fmla="*/ 175 h 468"/>
                <a:gd name="T6" fmla="*/ 799 w 837"/>
                <a:gd name="T7" fmla="*/ 159 h 468"/>
                <a:gd name="T8" fmla="*/ 764 w 837"/>
                <a:gd name="T9" fmla="*/ 164 h 468"/>
                <a:gd name="T10" fmla="*/ 735 w 837"/>
                <a:gd name="T11" fmla="*/ 180 h 468"/>
                <a:gd name="T12" fmla="*/ 720 w 837"/>
                <a:gd name="T13" fmla="*/ 207 h 468"/>
                <a:gd name="T14" fmla="*/ 715 w 837"/>
                <a:gd name="T15" fmla="*/ 232 h 468"/>
                <a:gd name="T16" fmla="*/ 720 w 837"/>
                <a:gd name="T17" fmla="*/ 264 h 468"/>
                <a:gd name="T18" fmla="*/ 735 w 837"/>
                <a:gd name="T19" fmla="*/ 288 h 468"/>
                <a:gd name="T20" fmla="*/ 766 w 837"/>
                <a:gd name="T21" fmla="*/ 303 h 468"/>
                <a:gd name="T22" fmla="*/ 795 w 837"/>
                <a:gd name="T23" fmla="*/ 308 h 468"/>
                <a:gd name="T24" fmla="*/ 837 w 837"/>
                <a:gd name="T25" fmla="*/ 295 h 468"/>
                <a:gd name="T26" fmla="*/ 837 w 837"/>
                <a:gd name="T27" fmla="*/ 468 h 468"/>
                <a:gd name="T28" fmla="*/ 479 w 837"/>
                <a:gd name="T29" fmla="*/ 468 h 468"/>
                <a:gd name="T30" fmla="*/ 491 w 837"/>
                <a:gd name="T31" fmla="*/ 441 h 468"/>
                <a:gd name="T32" fmla="*/ 489 w 837"/>
                <a:gd name="T33" fmla="*/ 410 h 468"/>
                <a:gd name="T34" fmla="*/ 471 w 837"/>
                <a:gd name="T35" fmla="*/ 381 h 468"/>
                <a:gd name="T36" fmla="*/ 447 w 837"/>
                <a:gd name="T37" fmla="*/ 364 h 468"/>
                <a:gd name="T38" fmla="*/ 416 w 837"/>
                <a:gd name="T39" fmla="*/ 357 h 468"/>
                <a:gd name="T40" fmla="*/ 384 w 837"/>
                <a:gd name="T41" fmla="*/ 363 h 468"/>
                <a:gd name="T42" fmla="*/ 357 w 837"/>
                <a:gd name="T43" fmla="*/ 379 h 468"/>
                <a:gd name="T44" fmla="*/ 343 w 837"/>
                <a:gd name="T45" fmla="*/ 406 h 468"/>
                <a:gd name="T46" fmla="*/ 340 w 837"/>
                <a:gd name="T47" fmla="*/ 436 h 468"/>
                <a:gd name="T48" fmla="*/ 353 w 837"/>
                <a:gd name="T49" fmla="*/ 468 h 468"/>
                <a:gd name="T50" fmla="*/ 0 w 837"/>
                <a:gd name="T51" fmla="*/ 468 h 468"/>
                <a:gd name="T52" fmla="*/ 0 w 837"/>
                <a:gd name="T53" fmla="*/ 0 h 46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37" h="468">
                  <a:moveTo>
                    <a:pt x="0" y="0"/>
                  </a:moveTo>
                  <a:lnTo>
                    <a:pt x="837" y="0"/>
                  </a:lnTo>
                  <a:lnTo>
                    <a:pt x="837" y="175"/>
                  </a:lnTo>
                  <a:lnTo>
                    <a:pt x="799" y="159"/>
                  </a:lnTo>
                  <a:lnTo>
                    <a:pt x="764" y="164"/>
                  </a:lnTo>
                  <a:lnTo>
                    <a:pt x="735" y="180"/>
                  </a:lnTo>
                  <a:lnTo>
                    <a:pt x="720" y="207"/>
                  </a:lnTo>
                  <a:lnTo>
                    <a:pt x="715" y="232"/>
                  </a:lnTo>
                  <a:lnTo>
                    <a:pt x="720" y="264"/>
                  </a:lnTo>
                  <a:lnTo>
                    <a:pt x="735" y="288"/>
                  </a:lnTo>
                  <a:lnTo>
                    <a:pt x="766" y="303"/>
                  </a:lnTo>
                  <a:lnTo>
                    <a:pt x="795" y="308"/>
                  </a:lnTo>
                  <a:lnTo>
                    <a:pt x="837" y="295"/>
                  </a:lnTo>
                  <a:lnTo>
                    <a:pt x="837" y="468"/>
                  </a:lnTo>
                  <a:lnTo>
                    <a:pt x="479" y="468"/>
                  </a:lnTo>
                  <a:lnTo>
                    <a:pt x="491" y="441"/>
                  </a:lnTo>
                  <a:lnTo>
                    <a:pt x="489" y="410"/>
                  </a:lnTo>
                  <a:lnTo>
                    <a:pt x="471" y="381"/>
                  </a:lnTo>
                  <a:lnTo>
                    <a:pt x="447" y="364"/>
                  </a:lnTo>
                  <a:lnTo>
                    <a:pt x="416" y="357"/>
                  </a:lnTo>
                  <a:lnTo>
                    <a:pt x="384" y="363"/>
                  </a:lnTo>
                  <a:lnTo>
                    <a:pt x="357" y="379"/>
                  </a:lnTo>
                  <a:lnTo>
                    <a:pt x="343" y="406"/>
                  </a:lnTo>
                  <a:lnTo>
                    <a:pt x="340" y="436"/>
                  </a:lnTo>
                  <a:lnTo>
                    <a:pt x="353" y="468"/>
                  </a:lnTo>
                  <a:lnTo>
                    <a:pt x="0" y="468"/>
                  </a:lnTo>
                  <a:lnTo>
                    <a:pt x="0" y="0"/>
                  </a:lnTo>
                  <a:close/>
                </a:path>
              </a:pathLst>
            </a:custGeom>
            <a:solidFill>
              <a:srgbClr val="DDDDDD"/>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th-TH">
                <a:solidFill>
                  <a:prstClr val="black"/>
                </a:solidFill>
              </a:endParaRPr>
            </a:p>
          </p:txBody>
        </p:sp>
        <p:sp>
          <p:nvSpPr>
            <p:cNvPr id="16408" name="Freeform 79"/>
            <p:cNvSpPr>
              <a:spLocks/>
            </p:cNvSpPr>
            <p:nvPr/>
          </p:nvSpPr>
          <p:spPr bwMode="auto">
            <a:xfrm>
              <a:off x="2170" y="2056"/>
              <a:ext cx="0" cy="128"/>
            </a:xfrm>
            <a:custGeom>
              <a:avLst/>
              <a:gdLst>
                <a:gd name="T0" fmla="*/ 833 w 942"/>
                <a:gd name="T1" fmla="*/ 1 h 526"/>
                <a:gd name="T2" fmla="*/ 0 w 942"/>
                <a:gd name="T3" fmla="*/ 0 h 526"/>
                <a:gd name="T4" fmla="*/ 0 w 942"/>
                <a:gd name="T5" fmla="*/ 172 h 526"/>
                <a:gd name="T6" fmla="*/ 32 w 942"/>
                <a:gd name="T7" fmla="*/ 159 h 526"/>
                <a:gd name="T8" fmla="*/ 71 w 942"/>
                <a:gd name="T9" fmla="*/ 162 h 526"/>
                <a:gd name="T10" fmla="*/ 99 w 942"/>
                <a:gd name="T11" fmla="*/ 182 h 526"/>
                <a:gd name="T12" fmla="*/ 113 w 942"/>
                <a:gd name="T13" fmla="*/ 205 h 526"/>
                <a:gd name="T14" fmla="*/ 117 w 942"/>
                <a:gd name="T15" fmla="*/ 229 h 526"/>
                <a:gd name="T16" fmla="*/ 113 w 942"/>
                <a:gd name="T17" fmla="*/ 257 h 526"/>
                <a:gd name="T18" fmla="*/ 96 w 942"/>
                <a:gd name="T19" fmla="*/ 282 h 526"/>
                <a:gd name="T20" fmla="*/ 67 w 942"/>
                <a:gd name="T21" fmla="*/ 301 h 526"/>
                <a:gd name="T22" fmla="*/ 38 w 942"/>
                <a:gd name="T23" fmla="*/ 304 h 526"/>
                <a:gd name="T24" fmla="*/ 0 w 942"/>
                <a:gd name="T25" fmla="*/ 295 h 526"/>
                <a:gd name="T26" fmla="*/ 0 w 942"/>
                <a:gd name="T27" fmla="*/ 462 h 526"/>
                <a:gd name="T28" fmla="*/ 355 w 942"/>
                <a:gd name="T29" fmla="*/ 462 h 526"/>
                <a:gd name="T30" fmla="*/ 342 w 942"/>
                <a:gd name="T31" fmla="*/ 436 h 526"/>
                <a:gd name="T32" fmla="*/ 342 w 942"/>
                <a:gd name="T33" fmla="*/ 401 h 526"/>
                <a:gd name="T34" fmla="*/ 361 w 942"/>
                <a:gd name="T35" fmla="*/ 373 h 526"/>
                <a:gd name="T36" fmla="*/ 388 w 942"/>
                <a:gd name="T37" fmla="*/ 354 h 526"/>
                <a:gd name="T38" fmla="*/ 417 w 942"/>
                <a:gd name="T39" fmla="*/ 351 h 526"/>
                <a:gd name="T40" fmla="*/ 447 w 942"/>
                <a:gd name="T41" fmla="*/ 354 h 526"/>
                <a:gd name="T42" fmla="*/ 474 w 942"/>
                <a:gd name="T43" fmla="*/ 370 h 526"/>
                <a:gd name="T44" fmla="*/ 491 w 942"/>
                <a:gd name="T45" fmla="*/ 403 h 526"/>
                <a:gd name="T46" fmla="*/ 493 w 942"/>
                <a:gd name="T47" fmla="*/ 438 h 526"/>
                <a:gd name="T48" fmla="*/ 485 w 942"/>
                <a:gd name="T49" fmla="*/ 465 h 526"/>
                <a:gd name="T50" fmla="*/ 833 w 942"/>
                <a:gd name="T51" fmla="*/ 464 h 526"/>
                <a:gd name="T52" fmla="*/ 833 w 942"/>
                <a:gd name="T53" fmla="*/ 1 h 5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942" h="526">
                  <a:moveTo>
                    <a:pt x="942" y="1"/>
                  </a:moveTo>
                  <a:lnTo>
                    <a:pt x="0" y="0"/>
                  </a:lnTo>
                  <a:lnTo>
                    <a:pt x="0" y="195"/>
                  </a:lnTo>
                  <a:lnTo>
                    <a:pt x="36" y="180"/>
                  </a:lnTo>
                  <a:lnTo>
                    <a:pt x="80" y="183"/>
                  </a:lnTo>
                  <a:lnTo>
                    <a:pt x="112" y="206"/>
                  </a:lnTo>
                  <a:lnTo>
                    <a:pt x="128" y="232"/>
                  </a:lnTo>
                  <a:lnTo>
                    <a:pt x="132" y="259"/>
                  </a:lnTo>
                  <a:lnTo>
                    <a:pt x="128" y="291"/>
                  </a:lnTo>
                  <a:lnTo>
                    <a:pt x="109" y="319"/>
                  </a:lnTo>
                  <a:lnTo>
                    <a:pt x="76" y="341"/>
                  </a:lnTo>
                  <a:lnTo>
                    <a:pt x="43" y="344"/>
                  </a:lnTo>
                  <a:lnTo>
                    <a:pt x="0" y="334"/>
                  </a:lnTo>
                  <a:lnTo>
                    <a:pt x="0" y="523"/>
                  </a:lnTo>
                  <a:lnTo>
                    <a:pt x="402" y="523"/>
                  </a:lnTo>
                  <a:lnTo>
                    <a:pt x="387" y="493"/>
                  </a:lnTo>
                  <a:lnTo>
                    <a:pt x="387" y="454"/>
                  </a:lnTo>
                  <a:lnTo>
                    <a:pt x="408" y="422"/>
                  </a:lnTo>
                  <a:lnTo>
                    <a:pt x="439" y="401"/>
                  </a:lnTo>
                  <a:lnTo>
                    <a:pt x="472" y="397"/>
                  </a:lnTo>
                  <a:lnTo>
                    <a:pt x="506" y="401"/>
                  </a:lnTo>
                  <a:lnTo>
                    <a:pt x="536" y="419"/>
                  </a:lnTo>
                  <a:lnTo>
                    <a:pt x="555" y="456"/>
                  </a:lnTo>
                  <a:lnTo>
                    <a:pt x="557" y="496"/>
                  </a:lnTo>
                  <a:lnTo>
                    <a:pt x="548" y="526"/>
                  </a:lnTo>
                  <a:lnTo>
                    <a:pt x="942" y="525"/>
                  </a:lnTo>
                  <a:lnTo>
                    <a:pt x="942" y="1"/>
                  </a:lnTo>
                  <a:close/>
                </a:path>
              </a:pathLst>
            </a:custGeom>
            <a:solidFill>
              <a:srgbClr val="CCFFFF"/>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th-TH">
                <a:solidFill>
                  <a:prstClr val="black"/>
                </a:solidFill>
              </a:endParaRPr>
            </a:p>
          </p:txBody>
        </p:sp>
        <p:sp>
          <p:nvSpPr>
            <p:cNvPr id="16410" name="Freeform 81"/>
            <p:cNvSpPr>
              <a:spLocks/>
            </p:cNvSpPr>
            <p:nvPr/>
          </p:nvSpPr>
          <p:spPr bwMode="auto">
            <a:xfrm>
              <a:off x="1207" y="2116"/>
              <a:ext cx="0" cy="128"/>
            </a:xfrm>
            <a:custGeom>
              <a:avLst/>
              <a:gdLst>
                <a:gd name="T0" fmla="*/ 125 w 1219"/>
                <a:gd name="T1" fmla="*/ 0 h 659"/>
                <a:gd name="T2" fmla="*/ 962 w 1219"/>
                <a:gd name="T3" fmla="*/ 0 h 659"/>
                <a:gd name="T4" fmla="*/ 962 w 1219"/>
                <a:gd name="T5" fmla="*/ 173 h 659"/>
                <a:gd name="T6" fmla="*/ 993 w 1219"/>
                <a:gd name="T7" fmla="*/ 157 h 659"/>
                <a:gd name="T8" fmla="*/ 1025 w 1219"/>
                <a:gd name="T9" fmla="*/ 158 h 659"/>
                <a:gd name="T10" fmla="*/ 1053 w 1219"/>
                <a:gd name="T11" fmla="*/ 172 h 659"/>
                <a:gd name="T12" fmla="*/ 1074 w 1219"/>
                <a:gd name="T13" fmla="*/ 199 h 659"/>
                <a:gd name="T14" fmla="*/ 1079 w 1219"/>
                <a:gd name="T15" fmla="*/ 226 h 659"/>
                <a:gd name="T16" fmla="*/ 1075 w 1219"/>
                <a:gd name="T17" fmla="*/ 256 h 659"/>
                <a:gd name="T18" fmla="*/ 1055 w 1219"/>
                <a:gd name="T19" fmla="*/ 285 h 659"/>
                <a:gd name="T20" fmla="*/ 1026 w 1219"/>
                <a:gd name="T21" fmla="*/ 301 h 659"/>
                <a:gd name="T22" fmla="*/ 998 w 1219"/>
                <a:gd name="T23" fmla="*/ 302 h 659"/>
                <a:gd name="T24" fmla="*/ 962 w 1219"/>
                <a:gd name="T25" fmla="*/ 295 h 659"/>
                <a:gd name="T26" fmla="*/ 962 w 1219"/>
                <a:gd name="T27" fmla="*/ 463 h 659"/>
                <a:gd name="T28" fmla="*/ 599 w 1219"/>
                <a:gd name="T29" fmla="*/ 463 h 659"/>
                <a:gd name="T30" fmla="*/ 609 w 1219"/>
                <a:gd name="T31" fmla="*/ 487 h 659"/>
                <a:gd name="T32" fmla="*/ 613 w 1219"/>
                <a:gd name="T33" fmla="*/ 526 h 659"/>
                <a:gd name="T34" fmla="*/ 604 w 1219"/>
                <a:gd name="T35" fmla="*/ 551 h 659"/>
                <a:gd name="T36" fmla="*/ 572 w 1219"/>
                <a:gd name="T37" fmla="*/ 578 h 659"/>
                <a:gd name="T38" fmla="*/ 540 w 1219"/>
                <a:gd name="T39" fmla="*/ 583 h 659"/>
                <a:gd name="T40" fmla="*/ 506 w 1219"/>
                <a:gd name="T41" fmla="*/ 575 h 659"/>
                <a:gd name="T42" fmla="*/ 478 w 1219"/>
                <a:gd name="T43" fmla="*/ 554 h 659"/>
                <a:gd name="T44" fmla="*/ 465 w 1219"/>
                <a:gd name="T45" fmla="*/ 524 h 659"/>
                <a:gd name="T46" fmla="*/ 466 w 1219"/>
                <a:gd name="T47" fmla="*/ 487 h 659"/>
                <a:gd name="T48" fmla="*/ 485 w 1219"/>
                <a:gd name="T49" fmla="*/ 464 h 659"/>
                <a:gd name="T50" fmla="*/ 125 w 1219"/>
                <a:gd name="T51" fmla="*/ 466 h 659"/>
                <a:gd name="T52" fmla="*/ 125 w 1219"/>
                <a:gd name="T53" fmla="*/ 293 h 659"/>
                <a:gd name="T54" fmla="*/ 87 w 1219"/>
                <a:gd name="T55" fmla="*/ 307 h 659"/>
                <a:gd name="T56" fmla="*/ 56 w 1219"/>
                <a:gd name="T57" fmla="*/ 303 h 659"/>
                <a:gd name="T58" fmla="*/ 24 w 1219"/>
                <a:gd name="T59" fmla="*/ 288 h 659"/>
                <a:gd name="T60" fmla="*/ 8 w 1219"/>
                <a:gd name="T61" fmla="*/ 265 h 659"/>
                <a:gd name="T62" fmla="*/ 0 w 1219"/>
                <a:gd name="T63" fmla="*/ 232 h 659"/>
                <a:gd name="T64" fmla="*/ 6 w 1219"/>
                <a:gd name="T65" fmla="*/ 204 h 659"/>
                <a:gd name="T66" fmla="*/ 24 w 1219"/>
                <a:gd name="T67" fmla="*/ 178 h 659"/>
                <a:gd name="T68" fmla="*/ 59 w 1219"/>
                <a:gd name="T69" fmla="*/ 158 h 659"/>
                <a:gd name="T70" fmla="*/ 89 w 1219"/>
                <a:gd name="T71" fmla="*/ 158 h 659"/>
                <a:gd name="T72" fmla="*/ 125 w 1219"/>
                <a:gd name="T73" fmla="*/ 173 h 659"/>
                <a:gd name="T74" fmla="*/ 125 w 1219"/>
                <a:gd name="T75" fmla="*/ 0 h 6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19" h="659">
                  <a:moveTo>
                    <a:pt x="141" y="0"/>
                  </a:moveTo>
                  <a:lnTo>
                    <a:pt x="1087" y="0"/>
                  </a:lnTo>
                  <a:lnTo>
                    <a:pt x="1087" y="195"/>
                  </a:lnTo>
                  <a:lnTo>
                    <a:pt x="1122" y="177"/>
                  </a:lnTo>
                  <a:lnTo>
                    <a:pt x="1158" y="179"/>
                  </a:lnTo>
                  <a:lnTo>
                    <a:pt x="1190" y="194"/>
                  </a:lnTo>
                  <a:lnTo>
                    <a:pt x="1213" y="225"/>
                  </a:lnTo>
                  <a:lnTo>
                    <a:pt x="1219" y="255"/>
                  </a:lnTo>
                  <a:lnTo>
                    <a:pt x="1215" y="289"/>
                  </a:lnTo>
                  <a:lnTo>
                    <a:pt x="1192" y="322"/>
                  </a:lnTo>
                  <a:lnTo>
                    <a:pt x="1159" y="340"/>
                  </a:lnTo>
                  <a:lnTo>
                    <a:pt x="1128" y="341"/>
                  </a:lnTo>
                  <a:lnTo>
                    <a:pt x="1087" y="334"/>
                  </a:lnTo>
                  <a:lnTo>
                    <a:pt x="1087" y="523"/>
                  </a:lnTo>
                  <a:lnTo>
                    <a:pt x="677" y="523"/>
                  </a:lnTo>
                  <a:lnTo>
                    <a:pt x="688" y="550"/>
                  </a:lnTo>
                  <a:lnTo>
                    <a:pt x="692" y="595"/>
                  </a:lnTo>
                  <a:lnTo>
                    <a:pt x="682" y="623"/>
                  </a:lnTo>
                  <a:lnTo>
                    <a:pt x="646" y="653"/>
                  </a:lnTo>
                  <a:lnTo>
                    <a:pt x="610" y="659"/>
                  </a:lnTo>
                  <a:lnTo>
                    <a:pt x="572" y="650"/>
                  </a:lnTo>
                  <a:lnTo>
                    <a:pt x="540" y="626"/>
                  </a:lnTo>
                  <a:lnTo>
                    <a:pt x="525" y="592"/>
                  </a:lnTo>
                  <a:lnTo>
                    <a:pt x="527" y="550"/>
                  </a:lnTo>
                  <a:lnTo>
                    <a:pt x="548" y="525"/>
                  </a:lnTo>
                  <a:lnTo>
                    <a:pt x="141" y="527"/>
                  </a:lnTo>
                  <a:lnTo>
                    <a:pt x="141" y="331"/>
                  </a:lnTo>
                  <a:lnTo>
                    <a:pt x="98" y="347"/>
                  </a:lnTo>
                  <a:lnTo>
                    <a:pt x="63" y="343"/>
                  </a:lnTo>
                  <a:lnTo>
                    <a:pt x="27" y="325"/>
                  </a:lnTo>
                  <a:lnTo>
                    <a:pt x="9" y="300"/>
                  </a:lnTo>
                  <a:lnTo>
                    <a:pt x="0" y="262"/>
                  </a:lnTo>
                  <a:lnTo>
                    <a:pt x="7" y="231"/>
                  </a:lnTo>
                  <a:lnTo>
                    <a:pt x="27" y="201"/>
                  </a:lnTo>
                  <a:lnTo>
                    <a:pt x="67" y="179"/>
                  </a:lnTo>
                  <a:lnTo>
                    <a:pt x="101" y="179"/>
                  </a:lnTo>
                  <a:lnTo>
                    <a:pt x="141" y="195"/>
                  </a:lnTo>
                  <a:lnTo>
                    <a:pt x="141" y="0"/>
                  </a:lnTo>
                  <a:close/>
                </a:path>
              </a:pathLst>
            </a:custGeom>
            <a:solidFill>
              <a:srgbClr val="FFCCFF"/>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th-TH">
                <a:solidFill>
                  <a:prstClr val="black"/>
                </a:solidFill>
              </a:endParaRPr>
            </a:p>
          </p:txBody>
        </p:sp>
        <p:sp>
          <p:nvSpPr>
            <p:cNvPr id="16412" name="Freeform 83"/>
            <p:cNvSpPr>
              <a:spLocks/>
            </p:cNvSpPr>
            <p:nvPr/>
          </p:nvSpPr>
          <p:spPr bwMode="auto">
            <a:xfrm>
              <a:off x="1213" y="2934"/>
              <a:ext cx="0" cy="128"/>
            </a:xfrm>
            <a:custGeom>
              <a:avLst/>
              <a:gdLst>
                <a:gd name="T0" fmla="*/ 124 w 1082"/>
                <a:gd name="T1" fmla="*/ 577 h 577"/>
                <a:gd name="T2" fmla="*/ 961 w 1082"/>
                <a:gd name="T3" fmla="*/ 576 h 577"/>
                <a:gd name="T4" fmla="*/ 961 w 1082"/>
                <a:gd name="T5" fmla="*/ 404 h 577"/>
                <a:gd name="T6" fmla="*/ 992 w 1082"/>
                <a:gd name="T7" fmla="*/ 418 h 577"/>
                <a:gd name="T8" fmla="*/ 1027 w 1082"/>
                <a:gd name="T9" fmla="*/ 416 h 577"/>
                <a:gd name="T10" fmla="*/ 1057 w 1082"/>
                <a:gd name="T11" fmla="*/ 399 h 577"/>
                <a:gd name="T12" fmla="*/ 1074 w 1082"/>
                <a:gd name="T13" fmla="*/ 373 h 577"/>
                <a:gd name="T14" fmla="*/ 1082 w 1082"/>
                <a:gd name="T15" fmla="*/ 340 h 577"/>
                <a:gd name="T16" fmla="*/ 1077 w 1082"/>
                <a:gd name="T17" fmla="*/ 310 h 577"/>
                <a:gd name="T18" fmla="*/ 1055 w 1082"/>
                <a:gd name="T19" fmla="*/ 286 h 577"/>
                <a:gd name="T20" fmla="*/ 1027 w 1082"/>
                <a:gd name="T21" fmla="*/ 272 h 577"/>
                <a:gd name="T22" fmla="*/ 995 w 1082"/>
                <a:gd name="T23" fmla="*/ 269 h 577"/>
                <a:gd name="T24" fmla="*/ 964 w 1082"/>
                <a:gd name="T25" fmla="*/ 284 h 577"/>
                <a:gd name="T26" fmla="*/ 963 w 1082"/>
                <a:gd name="T27" fmla="*/ 112 h 577"/>
                <a:gd name="T28" fmla="*/ 604 w 1082"/>
                <a:gd name="T29" fmla="*/ 111 h 577"/>
                <a:gd name="T30" fmla="*/ 616 w 1082"/>
                <a:gd name="T31" fmla="*/ 87 h 577"/>
                <a:gd name="T32" fmla="*/ 615 w 1082"/>
                <a:gd name="T33" fmla="*/ 53 h 577"/>
                <a:gd name="T34" fmla="*/ 599 w 1082"/>
                <a:gd name="T35" fmla="*/ 24 h 577"/>
                <a:gd name="T36" fmla="*/ 572 w 1082"/>
                <a:gd name="T37" fmla="*/ 5 h 577"/>
                <a:gd name="T38" fmla="*/ 537 w 1082"/>
                <a:gd name="T39" fmla="*/ 0 h 577"/>
                <a:gd name="T40" fmla="*/ 510 w 1082"/>
                <a:gd name="T41" fmla="*/ 8 h 577"/>
                <a:gd name="T42" fmla="*/ 485 w 1082"/>
                <a:gd name="T43" fmla="*/ 21 h 577"/>
                <a:gd name="T44" fmla="*/ 469 w 1082"/>
                <a:gd name="T45" fmla="*/ 50 h 577"/>
                <a:gd name="T46" fmla="*/ 464 w 1082"/>
                <a:gd name="T47" fmla="*/ 79 h 577"/>
                <a:gd name="T48" fmla="*/ 472 w 1082"/>
                <a:gd name="T49" fmla="*/ 111 h 577"/>
                <a:gd name="T50" fmla="*/ 125 w 1082"/>
                <a:gd name="T51" fmla="*/ 112 h 577"/>
                <a:gd name="T52" fmla="*/ 125 w 1082"/>
                <a:gd name="T53" fmla="*/ 278 h 577"/>
                <a:gd name="T54" fmla="*/ 87 w 1082"/>
                <a:gd name="T55" fmla="*/ 264 h 577"/>
                <a:gd name="T56" fmla="*/ 54 w 1082"/>
                <a:gd name="T57" fmla="*/ 267 h 577"/>
                <a:gd name="T58" fmla="*/ 24 w 1082"/>
                <a:gd name="T59" fmla="*/ 289 h 577"/>
                <a:gd name="T60" fmla="*/ 8 w 1082"/>
                <a:gd name="T61" fmla="*/ 312 h 577"/>
                <a:gd name="T62" fmla="*/ 0 w 1082"/>
                <a:gd name="T63" fmla="*/ 345 h 577"/>
                <a:gd name="T64" fmla="*/ 6 w 1082"/>
                <a:gd name="T65" fmla="*/ 373 h 577"/>
                <a:gd name="T66" fmla="*/ 24 w 1082"/>
                <a:gd name="T67" fmla="*/ 399 h 577"/>
                <a:gd name="T68" fmla="*/ 59 w 1082"/>
                <a:gd name="T69" fmla="*/ 419 h 577"/>
                <a:gd name="T70" fmla="*/ 89 w 1082"/>
                <a:gd name="T71" fmla="*/ 419 h 577"/>
                <a:gd name="T72" fmla="*/ 124 w 1082"/>
                <a:gd name="T73" fmla="*/ 408 h 577"/>
                <a:gd name="T74" fmla="*/ 124 w 1082"/>
                <a:gd name="T75" fmla="*/ 577 h 5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2" h="577">
                  <a:moveTo>
                    <a:pt x="124" y="577"/>
                  </a:moveTo>
                  <a:lnTo>
                    <a:pt x="961" y="576"/>
                  </a:lnTo>
                  <a:lnTo>
                    <a:pt x="961" y="404"/>
                  </a:lnTo>
                  <a:lnTo>
                    <a:pt x="992" y="418"/>
                  </a:lnTo>
                  <a:lnTo>
                    <a:pt x="1027" y="416"/>
                  </a:lnTo>
                  <a:lnTo>
                    <a:pt x="1057" y="399"/>
                  </a:lnTo>
                  <a:lnTo>
                    <a:pt x="1074" y="373"/>
                  </a:lnTo>
                  <a:lnTo>
                    <a:pt x="1082" y="340"/>
                  </a:lnTo>
                  <a:lnTo>
                    <a:pt x="1077" y="310"/>
                  </a:lnTo>
                  <a:lnTo>
                    <a:pt x="1055" y="286"/>
                  </a:lnTo>
                  <a:lnTo>
                    <a:pt x="1027" y="272"/>
                  </a:lnTo>
                  <a:lnTo>
                    <a:pt x="995" y="269"/>
                  </a:lnTo>
                  <a:lnTo>
                    <a:pt x="964" y="284"/>
                  </a:lnTo>
                  <a:lnTo>
                    <a:pt x="963" y="112"/>
                  </a:lnTo>
                  <a:lnTo>
                    <a:pt x="604" y="111"/>
                  </a:lnTo>
                  <a:lnTo>
                    <a:pt x="616" y="87"/>
                  </a:lnTo>
                  <a:lnTo>
                    <a:pt x="615" y="53"/>
                  </a:lnTo>
                  <a:lnTo>
                    <a:pt x="599" y="24"/>
                  </a:lnTo>
                  <a:lnTo>
                    <a:pt x="572" y="5"/>
                  </a:lnTo>
                  <a:lnTo>
                    <a:pt x="537" y="0"/>
                  </a:lnTo>
                  <a:lnTo>
                    <a:pt x="510" y="8"/>
                  </a:lnTo>
                  <a:lnTo>
                    <a:pt x="485" y="21"/>
                  </a:lnTo>
                  <a:lnTo>
                    <a:pt x="469" y="50"/>
                  </a:lnTo>
                  <a:lnTo>
                    <a:pt x="464" y="79"/>
                  </a:lnTo>
                  <a:lnTo>
                    <a:pt x="472" y="111"/>
                  </a:lnTo>
                  <a:lnTo>
                    <a:pt x="125" y="112"/>
                  </a:lnTo>
                  <a:lnTo>
                    <a:pt x="125" y="278"/>
                  </a:lnTo>
                  <a:lnTo>
                    <a:pt x="87" y="264"/>
                  </a:lnTo>
                  <a:lnTo>
                    <a:pt x="54" y="267"/>
                  </a:lnTo>
                  <a:lnTo>
                    <a:pt x="24" y="289"/>
                  </a:lnTo>
                  <a:lnTo>
                    <a:pt x="8" y="312"/>
                  </a:lnTo>
                  <a:lnTo>
                    <a:pt x="0" y="345"/>
                  </a:lnTo>
                  <a:lnTo>
                    <a:pt x="6" y="373"/>
                  </a:lnTo>
                  <a:lnTo>
                    <a:pt x="24" y="399"/>
                  </a:lnTo>
                  <a:lnTo>
                    <a:pt x="59" y="419"/>
                  </a:lnTo>
                  <a:lnTo>
                    <a:pt x="89" y="419"/>
                  </a:lnTo>
                  <a:lnTo>
                    <a:pt x="124" y="408"/>
                  </a:lnTo>
                  <a:lnTo>
                    <a:pt x="124" y="577"/>
                  </a:lnTo>
                  <a:close/>
                </a:path>
              </a:pathLst>
            </a:custGeom>
            <a:solidFill>
              <a:srgbClr val="007DB7"/>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th-TH" dirty="0">
                <a:solidFill>
                  <a:prstClr val="black"/>
                </a:solidFill>
              </a:endParaRPr>
            </a:p>
          </p:txBody>
        </p:sp>
      </p:grpSp>
      <p:sp>
        <p:nvSpPr>
          <p:cNvPr id="16390" name="Rectangle 87"/>
          <p:cNvSpPr>
            <a:spLocks noChangeArrowheads="1"/>
          </p:cNvSpPr>
          <p:nvPr/>
        </p:nvSpPr>
        <p:spPr bwMode="auto">
          <a:xfrm>
            <a:off x="2724140" y="2374887"/>
            <a:ext cx="21210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ko-KR" b="1" dirty="0">
                <a:solidFill>
                  <a:prstClr val="black"/>
                </a:solidFill>
                <a:ea typeface="Gulim" pitchFamily="34" charset="-127"/>
              </a:rPr>
              <a:t>1. Landscape and</a:t>
            </a:r>
          </a:p>
          <a:p>
            <a:r>
              <a:rPr lang="en-US" altLang="ko-KR" b="1" dirty="0">
                <a:solidFill>
                  <a:prstClr val="black"/>
                </a:solidFill>
                <a:ea typeface="Gulim" pitchFamily="34" charset="-127"/>
              </a:rPr>
              <a:t>Overview</a:t>
            </a:r>
            <a:endParaRPr lang="ko-KR" altLang="en-US" b="1" dirty="0">
              <a:solidFill>
                <a:prstClr val="black"/>
              </a:solidFill>
              <a:ea typeface="Gulim" pitchFamily="34" charset="-127"/>
            </a:endParaRPr>
          </a:p>
        </p:txBody>
      </p:sp>
      <p:sp>
        <p:nvSpPr>
          <p:cNvPr id="16391" name="Rectangle 88"/>
          <p:cNvSpPr>
            <a:spLocks noChangeArrowheads="1"/>
          </p:cNvSpPr>
          <p:nvPr/>
        </p:nvSpPr>
        <p:spPr bwMode="auto">
          <a:xfrm>
            <a:off x="5332670" y="3404133"/>
            <a:ext cx="1967205"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ko-KR" b="1" dirty="0">
                <a:solidFill>
                  <a:prstClr val="black"/>
                </a:solidFill>
                <a:ea typeface="Gulim" pitchFamily="34" charset="-127"/>
              </a:rPr>
              <a:t>5. Cross-border </a:t>
            </a:r>
          </a:p>
          <a:p>
            <a:pPr>
              <a:spcBef>
                <a:spcPct val="20000"/>
              </a:spcBef>
            </a:pPr>
            <a:r>
              <a:rPr lang="en-US" altLang="ko-KR" b="1" dirty="0">
                <a:solidFill>
                  <a:prstClr val="black"/>
                </a:solidFill>
                <a:ea typeface="Gulim" pitchFamily="34" charset="-127"/>
              </a:rPr>
              <a:t>E-commerce</a:t>
            </a:r>
          </a:p>
        </p:txBody>
      </p:sp>
      <p:sp>
        <p:nvSpPr>
          <p:cNvPr id="16392" name="Rectangle 89"/>
          <p:cNvSpPr>
            <a:spLocks noChangeArrowheads="1"/>
          </p:cNvSpPr>
          <p:nvPr/>
        </p:nvSpPr>
        <p:spPr bwMode="auto">
          <a:xfrm>
            <a:off x="5589151" y="2270039"/>
            <a:ext cx="1633781" cy="1034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ko-KR" b="1" dirty="0">
                <a:solidFill>
                  <a:prstClr val="black"/>
                </a:solidFill>
                <a:ea typeface="Gulim" pitchFamily="34" charset="-127"/>
              </a:rPr>
              <a:t>2. Legal and </a:t>
            </a:r>
          </a:p>
          <a:p>
            <a:pPr>
              <a:spcBef>
                <a:spcPct val="20000"/>
              </a:spcBef>
            </a:pPr>
            <a:r>
              <a:rPr lang="en-US" altLang="ko-KR" b="1" dirty="0">
                <a:solidFill>
                  <a:prstClr val="black"/>
                </a:solidFill>
                <a:ea typeface="Gulim" pitchFamily="34" charset="-127"/>
              </a:rPr>
              <a:t>regulatory </a:t>
            </a:r>
          </a:p>
          <a:p>
            <a:pPr>
              <a:spcBef>
                <a:spcPct val="20000"/>
              </a:spcBef>
            </a:pPr>
            <a:r>
              <a:rPr lang="en-US" altLang="ko-KR" b="1" dirty="0">
                <a:solidFill>
                  <a:prstClr val="black"/>
                </a:solidFill>
                <a:ea typeface="Gulim" pitchFamily="34" charset="-127"/>
              </a:rPr>
              <a:t>environment </a:t>
            </a:r>
          </a:p>
        </p:txBody>
      </p:sp>
      <p:sp>
        <p:nvSpPr>
          <p:cNvPr id="16393" name="Rectangle 90"/>
          <p:cNvSpPr>
            <a:spLocks noChangeArrowheads="1"/>
          </p:cNvSpPr>
          <p:nvPr/>
        </p:nvSpPr>
        <p:spPr bwMode="auto">
          <a:xfrm>
            <a:off x="8134350" y="2467222"/>
            <a:ext cx="8215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ko-KR" b="1" dirty="0">
                <a:solidFill>
                  <a:prstClr val="black"/>
                </a:solidFill>
                <a:ea typeface="Gulim" pitchFamily="34" charset="-127"/>
              </a:rPr>
              <a:t>3. Tax</a:t>
            </a:r>
          </a:p>
        </p:txBody>
      </p:sp>
      <p:sp>
        <p:nvSpPr>
          <p:cNvPr id="16394" name="Rectangle 91"/>
          <p:cNvSpPr>
            <a:spLocks noChangeArrowheads="1"/>
          </p:cNvSpPr>
          <p:nvPr/>
        </p:nvSpPr>
        <p:spPr bwMode="auto">
          <a:xfrm>
            <a:off x="7931151" y="3503860"/>
            <a:ext cx="17192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ko-KR" b="1" dirty="0">
                <a:solidFill>
                  <a:prstClr val="black"/>
                </a:solidFill>
                <a:ea typeface="Gulim" pitchFamily="34" charset="-127"/>
              </a:rPr>
              <a:t>6. Technology</a:t>
            </a:r>
            <a:endParaRPr lang="ko-KR" altLang="en-US" b="1" dirty="0">
              <a:solidFill>
                <a:prstClr val="black"/>
              </a:solidFill>
              <a:ea typeface="Gulim" pitchFamily="34" charset="-127"/>
            </a:endParaRPr>
          </a:p>
        </p:txBody>
      </p:sp>
      <p:sp>
        <p:nvSpPr>
          <p:cNvPr id="16395" name="Rectangle 92"/>
          <p:cNvSpPr>
            <a:spLocks noChangeArrowheads="1"/>
          </p:cNvSpPr>
          <p:nvPr/>
        </p:nvSpPr>
        <p:spPr bwMode="auto">
          <a:xfrm>
            <a:off x="2901950" y="3503860"/>
            <a:ext cx="14029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ko-KR" b="1" dirty="0">
                <a:solidFill>
                  <a:prstClr val="black"/>
                </a:solidFill>
                <a:ea typeface="Gulim" pitchFamily="34" charset="-127"/>
              </a:rPr>
              <a:t>4. Payment</a:t>
            </a:r>
            <a:endParaRPr lang="ko-KR" altLang="en-US" b="1" dirty="0">
              <a:solidFill>
                <a:prstClr val="black"/>
              </a:solidFill>
              <a:ea typeface="Gulim" pitchFamily="34" charset="-127"/>
            </a:endParaRPr>
          </a:p>
        </p:txBody>
      </p:sp>
      <p:sp>
        <p:nvSpPr>
          <p:cNvPr id="34" name="Title 1">
            <a:extLst>
              <a:ext uri="{FF2B5EF4-FFF2-40B4-BE49-F238E27FC236}">
                <a16:creationId xmlns:a16="http://schemas.microsoft.com/office/drawing/2014/main" id="{91C34410-F8F4-406A-B79A-384B214CB1E1}"/>
              </a:ext>
            </a:extLst>
          </p:cNvPr>
          <p:cNvSpPr txBox="1">
            <a:spLocks/>
          </p:cNvSpPr>
          <p:nvPr/>
        </p:nvSpPr>
        <p:spPr>
          <a:xfrm>
            <a:off x="2372921" y="892327"/>
            <a:ext cx="7886700" cy="6635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Topics discussed on e-commerce during the workshop</a:t>
            </a:r>
          </a:p>
        </p:txBody>
      </p:sp>
      <p:sp>
        <p:nvSpPr>
          <p:cNvPr id="3" name="Rectangle 2">
            <a:extLst>
              <a:ext uri="{FF2B5EF4-FFF2-40B4-BE49-F238E27FC236}">
                <a16:creationId xmlns:a16="http://schemas.microsoft.com/office/drawing/2014/main" id="{A2ACA232-7FAF-4504-BAE5-2E50919529BE}"/>
              </a:ext>
            </a:extLst>
          </p:cNvPr>
          <p:cNvSpPr/>
          <p:nvPr/>
        </p:nvSpPr>
        <p:spPr>
          <a:xfrm>
            <a:off x="5897416" y="4032277"/>
            <a:ext cx="914400" cy="26216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AABEEEE4-3DF2-4DC9-811E-F952BA2FBB46}"/>
              </a:ext>
            </a:extLst>
          </p:cNvPr>
          <p:cNvSpPr/>
          <p:nvPr/>
        </p:nvSpPr>
        <p:spPr>
          <a:xfrm>
            <a:off x="2628900" y="4225419"/>
            <a:ext cx="7239001" cy="1063914"/>
          </a:xfrm>
          <a:prstGeom prst="rect">
            <a:avLst/>
          </a:prstGeom>
          <a:solidFill>
            <a:srgbClr val="007D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4AA5AEA-8AA8-40BC-B3F8-97DA77B4D93F}"/>
              </a:ext>
            </a:extLst>
          </p:cNvPr>
          <p:cNvSpPr txBox="1"/>
          <p:nvPr/>
        </p:nvSpPr>
        <p:spPr>
          <a:xfrm>
            <a:off x="5124457" y="4498812"/>
            <a:ext cx="2339102" cy="369332"/>
          </a:xfrm>
          <a:prstGeom prst="rect">
            <a:avLst/>
          </a:prstGeom>
          <a:noFill/>
        </p:spPr>
        <p:txBody>
          <a:bodyPr wrap="none" rtlCol="0">
            <a:spAutoFit/>
          </a:bodyPr>
          <a:lstStyle/>
          <a:p>
            <a:r>
              <a:rPr lang="en-US" dirty="0"/>
              <a:t>7. Group discussions</a:t>
            </a:r>
          </a:p>
        </p:txBody>
      </p:sp>
    </p:spTree>
    <p:extLst>
      <p:ext uri="{BB962C8B-B14F-4D97-AF65-F5344CB8AC3E}">
        <p14:creationId xmlns:p14="http://schemas.microsoft.com/office/powerpoint/2010/main" val="634890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7FB2-DB20-4270-A5F7-D190F5BE5EF4}"/>
              </a:ext>
            </a:extLst>
          </p:cNvPr>
          <p:cNvSpPr>
            <a:spLocks noGrp="1"/>
          </p:cNvSpPr>
          <p:nvPr>
            <p:ph type="title"/>
          </p:nvPr>
        </p:nvSpPr>
        <p:spPr>
          <a:xfrm>
            <a:off x="1258147" y="730078"/>
            <a:ext cx="10515600" cy="1325563"/>
          </a:xfrm>
        </p:spPr>
        <p:txBody>
          <a:bodyPr>
            <a:normAutofit/>
          </a:bodyPr>
          <a:lstStyle/>
          <a:p>
            <a:r>
              <a:rPr lang="en-US" dirty="0"/>
              <a:t>Some key messages from the workshop (1)</a:t>
            </a:r>
          </a:p>
        </p:txBody>
      </p:sp>
      <p:sp>
        <p:nvSpPr>
          <p:cNvPr id="3" name="Slide Number Placeholder 2">
            <a:extLst>
              <a:ext uri="{FF2B5EF4-FFF2-40B4-BE49-F238E27FC236}">
                <a16:creationId xmlns:a16="http://schemas.microsoft.com/office/drawing/2014/main" id="{5E2AA9AA-EB48-4807-923A-1598E502D993}"/>
              </a:ext>
            </a:extLst>
          </p:cNvPr>
          <p:cNvSpPr>
            <a:spLocks noGrp="1"/>
          </p:cNvSpPr>
          <p:nvPr>
            <p:ph type="sldNum" sz="quarter" idx="12"/>
          </p:nvPr>
        </p:nvSpPr>
        <p:spPr/>
        <p:txBody>
          <a:bodyPr/>
          <a:lstStyle/>
          <a:p>
            <a:fld id="{3B2AEF64-9867-4B71-936B-C52248B5A961}" type="slidenum">
              <a:rPr lang="en-US" smtClean="0"/>
              <a:t>18</a:t>
            </a:fld>
            <a:endParaRPr lang="en-US" dirty="0"/>
          </a:p>
        </p:txBody>
      </p:sp>
      <p:sp>
        <p:nvSpPr>
          <p:cNvPr id="4" name="TextBox 3">
            <a:extLst>
              <a:ext uri="{FF2B5EF4-FFF2-40B4-BE49-F238E27FC236}">
                <a16:creationId xmlns:a16="http://schemas.microsoft.com/office/drawing/2014/main" id="{02B77E5F-D7AB-418A-B75A-9573C3E2CCFE}"/>
              </a:ext>
            </a:extLst>
          </p:cNvPr>
          <p:cNvSpPr txBox="1"/>
          <p:nvPr/>
        </p:nvSpPr>
        <p:spPr>
          <a:xfrm>
            <a:off x="2228825" y="2055641"/>
            <a:ext cx="7452904" cy="3970318"/>
          </a:xfrm>
          <a:prstGeom prst="rect">
            <a:avLst/>
          </a:prstGeom>
          <a:noFill/>
        </p:spPr>
        <p:txBody>
          <a:bodyPr wrap="square" rtlCol="0">
            <a:spAutoFit/>
          </a:bodyPr>
          <a:lstStyle/>
          <a:p>
            <a:pPr marL="285750" indent="-285750">
              <a:buFont typeface="Arial" panose="020B0604020202020204" pitchFamily="34" charset="0"/>
              <a:buChar char="•"/>
            </a:pPr>
            <a:r>
              <a:rPr lang="en-US" dirty="0"/>
              <a:t>Mobile penetration rates are increasing across Asia. In Myanmar mobile penetration rose from 2.5% in 2011 to 97.5% in 2016, a sim card costed US$300 in 2012 while the price dropped to US$1.50 today. </a:t>
            </a:r>
          </a:p>
          <a:p>
            <a:pPr marL="285750" indent="-285750">
              <a:buFont typeface="Arial" panose="020B0604020202020204" pitchFamily="34" charset="0"/>
              <a:buChar char="•"/>
            </a:pPr>
            <a:r>
              <a:rPr lang="en-US" dirty="0"/>
              <a:t>In the Philippines, e-commerce has been identified as an important component in the Micro, Small, and Medium Enterprise (MSME) Development Plan 2017-2022.</a:t>
            </a:r>
          </a:p>
          <a:p>
            <a:pPr marL="285750" indent="-285750">
              <a:buFont typeface="Arial" panose="020B0604020202020204" pitchFamily="34" charset="0"/>
              <a:buChar char="•"/>
            </a:pPr>
            <a:r>
              <a:rPr lang="en-US" dirty="0"/>
              <a:t>Indonesia has recently launched an e-commerce road map.</a:t>
            </a:r>
          </a:p>
          <a:p>
            <a:pPr marL="285750" indent="-285750">
              <a:buFont typeface="Arial" panose="020B0604020202020204" pitchFamily="34" charset="0"/>
              <a:buChar char="•"/>
            </a:pPr>
            <a:r>
              <a:rPr lang="en-US" dirty="0"/>
              <a:t>In China, “Internet Plus“ has been applied to support agricultural e-commerce.</a:t>
            </a:r>
          </a:p>
          <a:p>
            <a:pPr marL="285750" indent="-285750">
              <a:buFont typeface="Arial" panose="020B0604020202020204" pitchFamily="34" charset="0"/>
              <a:buChar char="•"/>
            </a:pPr>
            <a:r>
              <a:rPr lang="en-US" dirty="0"/>
              <a:t>In China, 15 cities have been identified to be the national pilot cities for cross-border e-commerce retailing import business while 35 cities have been identified to be the national cross border E-trade Pilot Zone.</a:t>
            </a:r>
          </a:p>
        </p:txBody>
      </p:sp>
    </p:spTree>
    <p:extLst>
      <p:ext uri="{BB962C8B-B14F-4D97-AF65-F5344CB8AC3E}">
        <p14:creationId xmlns:p14="http://schemas.microsoft.com/office/powerpoint/2010/main" val="938947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7FB2-DB20-4270-A5F7-D190F5BE5EF4}"/>
              </a:ext>
            </a:extLst>
          </p:cNvPr>
          <p:cNvSpPr>
            <a:spLocks noGrp="1"/>
          </p:cNvSpPr>
          <p:nvPr>
            <p:ph type="title"/>
          </p:nvPr>
        </p:nvSpPr>
        <p:spPr>
          <a:xfrm>
            <a:off x="1143000" y="839259"/>
            <a:ext cx="10515600" cy="1325563"/>
          </a:xfrm>
        </p:spPr>
        <p:txBody>
          <a:bodyPr>
            <a:normAutofit/>
          </a:bodyPr>
          <a:lstStyle/>
          <a:p>
            <a:r>
              <a:rPr lang="en-US" dirty="0"/>
              <a:t>Some key messages from the workshop (2)</a:t>
            </a:r>
          </a:p>
        </p:txBody>
      </p:sp>
      <p:sp>
        <p:nvSpPr>
          <p:cNvPr id="3" name="Slide Number Placeholder 2">
            <a:extLst>
              <a:ext uri="{FF2B5EF4-FFF2-40B4-BE49-F238E27FC236}">
                <a16:creationId xmlns:a16="http://schemas.microsoft.com/office/drawing/2014/main" id="{5E2AA9AA-EB48-4807-923A-1598E502D993}"/>
              </a:ext>
            </a:extLst>
          </p:cNvPr>
          <p:cNvSpPr>
            <a:spLocks noGrp="1"/>
          </p:cNvSpPr>
          <p:nvPr>
            <p:ph type="sldNum" sz="quarter" idx="12"/>
          </p:nvPr>
        </p:nvSpPr>
        <p:spPr/>
        <p:txBody>
          <a:bodyPr/>
          <a:lstStyle/>
          <a:p>
            <a:fld id="{3B2AEF64-9867-4B71-936B-C52248B5A961}" type="slidenum">
              <a:rPr lang="en-US" smtClean="0"/>
              <a:t>19</a:t>
            </a:fld>
            <a:endParaRPr lang="en-US" dirty="0"/>
          </a:p>
        </p:txBody>
      </p:sp>
      <p:sp>
        <p:nvSpPr>
          <p:cNvPr id="4" name="TextBox 3">
            <a:extLst>
              <a:ext uri="{FF2B5EF4-FFF2-40B4-BE49-F238E27FC236}">
                <a16:creationId xmlns:a16="http://schemas.microsoft.com/office/drawing/2014/main" id="{02B77E5F-D7AB-418A-B75A-9573C3E2CCFE}"/>
              </a:ext>
            </a:extLst>
          </p:cNvPr>
          <p:cNvSpPr txBox="1"/>
          <p:nvPr/>
        </p:nvSpPr>
        <p:spPr>
          <a:xfrm>
            <a:off x="2228825" y="2535768"/>
            <a:ext cx="7452904" cy="2585323"/>
          </a:xfrm>
          <a:prstGeom prst="rect">
            <a:avLst/>
          </a:prstGeom>
          <a:noFill/>
        </p:spPr>
        <p:txBody>
          <a:bodyPr wrap="square" rtlCol="0">
            <a:spAutoFit/>
          </a:bodyPr>
          <a:lstStyle/>
          <a:p>
            <a:pPr marL="285750" indent="-285750">
              <a:buFont typeface="Arial" panose="020B0604020202020204" pitchFamily="34" charset="0"/>
              <a:buChar char="•"/>
            </a:pPr>
            <a:r>
              <a:rPr lang="en-US" dirty="0"/>
              <a:t>In Bangladesh, mobile financial services offer an innovative way to promote financial inclusion for e-payments to the majority of people who don’t have bank accounts.</a:t>
            </a:r>
          </a:p>
          <a:p>
            <a:pPr marL="285750" indent="-285750">
              <a:buFont typeface="Arial" panose="020B0604020202020204" pitchFamily="34" charset="0"/>
              <a:buChar char="•"/>
            </a:pPr>
            <a:r>
              <a:rPr lang="en-US" dirty="0"/>
              <a:t>A few sea ports and terminals in the region such as Hong Kong, Singapore, Sydney, and Manila are participating in a blockchain project led by IBM and Maersk.</a:t>
            </a:r>
          </a:p>
          <a:p>
            <a:pPr marL="285750" indent="-285750">
              <a:buFont typeface="Arial" panose="020B0604020202020204" pitchFamily="34" charset="0"/>
              <a:buChar char="•"/>
            </a:pPr>
            <a:r>
              <a:rPr lang="en-US" dirty="0"/>
              <a:t>The Alibaba e-commerce ecosystem is maturing and providing more convenience to its customers.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84104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27364" y="4267833"/>
            <a:ext cx="3604497" cy="1297115"/>
          </a:xfrm>
        </p:spPr>
        <p:txBody>
          <a:bodyPr anchor="t">
            <a:normAutofit/>
          </a:bodyPr>
          <a:lstStyle/>
          <a:p>
            <a:pPr algn="l"/>
            <a:r>
              <a:rPr lang="en-US" sz="3800" b="1">
                <a:solidFill>
                  <a:srgbClr val="000000"/>
                </a:solidFill>
              </a:rPr>
              <a:t>Thank you!</a:t>
            </a:r>
          </a:p>
        </p:txBody>
      </p:sp>
      <p:sp>
        <p:nvSpPr>
          <p:cNvPr id="4" name="Slide Number Placeholder 3"/>
          <p:cNvSpPr>
            <a:spLocks noGrp="1"/>
          </p:cNvSpPr>
          <p:nvPr>
            <p:ph type="sldNum" sz="quarter" idx="12"/>
          </p:nvPr>
        </p:nvSpPr>
        <p:spPr>
          <a:xfrm>
            <a:off x="9643447" y="6223703"/>
            <a:ext cx="428046" cy="314067"/>
          </a:xfrm>
        </p:spPr>
        <p:txBody>
          <a:bodyPr>
            <a:normAutofit/>
          </a:bodyPr>
          <a:lstStyle/>
          <a:p>
            <a:pPr defTabSz="914400">
              <a:spcAft>
                <a:spcPts val="600"/>
              </a:spcAft>
              <a:defRPr/>
            </a:pPr>
            <a:fld id="{3B2AEF64-9867-4B71-936B-C52248B5A961}" type="slidenum">
              <a:rPr lang="en-US" sz="1000">
                <a:solidFill>
                  <a:srgbClr val="898989"/>
                </a:solidFill>
              </a:rPr>
              <a:pPr defTabSz="914400">
                <a:spcAft>
                  <a:spcPts val="600"/>
                </a:spcAft>
                <a:defRPr/>
              </a:pPr>
              <a:t>20</a:t>
            </a:fld>
            <a:endParaRPr lang="en-US" sz="1000">
              <a:solidFill>
                <a:srgbClr val="898989"/>
              </a:solidFill>
            </a:endParaRPr>
          </a:p>
        </p:txBody>
      </p:sp>
      <p:pic>
        <p:nvPicPr>
          <p:cNvPr id="3" name="Picture 2">
            <a:hlinkClick r:id="rId3"/>
            <a:extLst>
              <a:ext uri="{FF2B5EF4-FFF2-40B4-BE49-F238E27FC236}">
                <a16:creationId xmlns:a16="http://schemas.microsoft.com/office/drawing/2014/main" id="{2E8685BF-B72C-4CA7-A764-A9C102851898}"/>
              </a:ext>
            </a:extLst>
          </p:cNvPr>
          <p:cNvPicPr>
            <a:picLocks noChangeAspect="1"/>
          </p:cNvPicPr>
          <p:nvPr/>
        </p:nvPicPr>
        <p:blipFill>
          <a:blip r:embed="rId4"/>
          <a:stretch>
            <a:fillRect/>
          </a:stretch>
        </p:blipFill>
        <p:spPr>
          <a:xfrm>
            <a:off x="7306327" y="1889883"/>
            <a:ext cx="3106320" cy="3992634"/>
          </a:xfrm>
          <a:prstGeom prst="rect">
            <a:avLst/>
          </a:prstGeom>
        </p:spPr>
      </p:pic>
      <p:sp>
        <p:nvSpPr>
          <p:cNvPr id="5" name="TextBox 4">
            <a:extLst>
              <a:ext uri="{FF2B5EF4-FFF2-40B4-BE49-F238E27FC236}">
                <a16:creationId xmlns:a16="http://schemas.microsoft.com/office/drawing/2014/main" id="{DFA6B0ED-9EAF-4DE3-A37C-26EE2F10BD7A}"/>
              </a:ext>
            </a:extLst>
          </p:cNvPr>
          <p:cNvSpPr txBox="1"/>
          <p:nvPr/>
        </p:nvSpPr>
        <p:spPr>
          <a:xfrm>
            <a:off x="7148250" y="5842543"/>
            <a:ext cx="3639138" cy="307777"/>
          </a:xfrm>
          <a:prstGeom prst="rect">
            <a:avLst/>
          </a:prstGeom>
          <a:noFill/>
        </p:spPr>
        <p:txBody>
          <a:bodyPr wrap="none" rtlCol="0">
            <a:spAutoFit/>
          </a:bodyPr>
          <a:lstStyle/>
          <a:p>
            <a:r>
              <a:rPr lang="en-US" sz="700" dirty="0">
                <a:hlinkClick r:id="rId3"/>
              </a:rPr>
              <a:t>https://www.unescap.org/resources/embracing-e-commerce-revolution-asia-and-pacific</a:t>
            </a:r>
            <a:endParaRPr lang="en-US" sz="700" dirty="0"/>
          </a:p>
          <a:p>
            <a:endParaRPr lang="en-US" sz="700" dirty="0"/>
          </a:p>
        </p:txBody>
      </p:sp>
    </p:spTree>
    <p:extLst>
      <p:ext uri="{BB962C8B-B14F-4D97-AF65-F5344CB8AC3E}">
        <p14:creationId xmlns:p14="http://schemas.microsoft.com/office/powerpoint/2010/main" val="3612423912"/>
      </p:ext>
    </p:extLst>
  </p:cSld>
  <p:clrMapOvr>
    <a:masterClrMapping/>
  </p:clrMapOvr>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3683</TotalTime>
  <Words>2535</Words>
  <Application>Microsoft Macintosh PowerPoint</Application>
  <PresentationFormat>宽屏</PresentationFormat>
  <Paragraphs>276</Paragraphs>
  <Slides>20</Slides>
  <Notes>17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20</vt:i4>
      </vt:variant>
    </vt:vector>
  </HeadingPairs>
  <TitlesOfParts>
    <vt:vector size="35" baseType="lpstr">
      <vt:lpstr>等线</vt:lpstr>
      <vt:lpstr>等线 Light</vt:lpstr>
      <vt:lpstr>Gulim</vt:lpstr>
      <vt:lpstr>Ideal Sans Light</vt:lpstr>
      <vt:lpstr>맑은 고딕</vt:lpstr>
      <vt:lpstr>游ゴシック</vt:lpstr>
      <vt:lpstr>Arial</vt:lpstr>
      <vt:lpstr>Calibri</vt:lpstr>
      <vt:lpstr>Calibri Light</vt:lpstr>
      <vt:lpstr>Cordia New</vt:lpstr>
      <vt:lpstr>Symbol</vt:lpstr>
      <vt:lpstr>Times New Roman</vt:lpstr>
      <vt:lpstr>Wingdings</vt:lpstr>
      <vt:lpstr>2_Office Theme</vt:lpstr>
      <vt:lpstr>3_Office Theme</vt:lpstr>
      <vt:lpstr>Embracing the E-commerce Revolution in Asia and the Pacific</vt:lpstr>
      <vt:lpstr>Key messages</vt:lpstr>
      <vt:lpstr>Factors Affecting the Development of  E-marketplace </vt:lpstr>
      <vt:lpstr>Asia and the Pacific is the largest and fast growing e-commerce market</vt:lpstr>
      <vt:lpstr>It is also the largest as % of GDP</vt:lpstr>
      <vt:lpstr>ICT Infrastructure</vt:lpstr>
      <vt:lpstr>E-payment</vt:lpstr>
      <vt:lpstr>Delivery Infrastructure</vt:lpstr>
      <vt:lpstr>Legislation</vt:lpstr>
      <vt:lpstr>Economic Benefits and Costs of  Using E-commerce</vt:lpstr>
      <vt:lpstr>Enhancing Inclusiveness  </vt:lpstr>
      <vt:lpstr>Emerging Technologies affecting  E-commerce Landscape</vt:lpstr>
      <vt:lpstr>Emerging Technologies affecting  E-Commerce Landscape</vt:lpstr>
      <vt:lpstr>PowerPoint 演示文稿</vt:lpstr>
      <vt:lpstr>Creating a Virtuous Cycle in E-marketplace Development </vt:lpstr>
      <vt:lpstr>PowerPoint 演示文稿</vt:lpstr>
      <vt:lpstr>PowerPoint 演示文稿</vt:lpstr>
      <vt:lpstr>Some key messages from the workshop (1)</vt:lpstr>
      <vt:lpstr>Some key messages from the workshop (2)</vt:lpstr>
      <vt:lpstr>Thank you!</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ASIAN ECONOMIC INTEGRATION REPORT 2017  THE ERA OF FINANCIAL INTERCONNECTEDNESS: HOW CAN ASIA STRENGTHEN FINANCIAL RESILIENCE?</dc:title>
  <dc:creator>Mara Claire C. Tayag</dc:creator>
  <cp:lastModifiedBy>Microsoft Office User</cp:lastModifiedBy>
  <cp:revision>369</cp:revision>
  <cp:lastPrinted>2018-02-23T08:23:38Z</cp:lastPrinted>
  <dcterms:created xsi:type="dcterms:W3CDTF">2017-10-05T03:02:01Z</dcterms:created>
  <dcterms:modified xsi:type="dcterms:W3CDTF">2018-09-18T17:49:53Z</dcterms:modified>
</cp:coreProperties>
</file>