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media/image9.jpg" ContentType="image/png"/>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04" r:id="rId1"/>
    <p:sldMasterId id="2147484416" r:id="rId2"/>
  </p:sldMasterIdLst>
  <p:notesMasterIdLst>
    <p:notesMasterId r:id="rId29"/>
  </p:notesMasterIdLst>
  <p:handoutMasterIdLst>
    <p:handoutMasterId r:id="rId30"/>
  </p:handoutMasterIdLst>
  <p:sldIdLst>
    <p:sldId id="256" r:id="rId3"/>
    <p:sldId id="284" r:id="rId4"/>
    <p:sldId id="265" r:id="rId5"/>
    <p:sldId id="281" r:id="rId6"/>
    <p:sldId id="282" r:id="rId7"/>
    <p:sldId id="283" r:id="rId8"/>
    <p:sldId id="272" r:id="rId9"/>
    <p:sldId id="285" r:id="rId10"/>
    <p:sldId id="291" r:id="rId11"/>
    <p:sldId id="273" r:id="rId12"/>
    <p:sldId id="258" r:id="rId13"/>
    <p:sldId id="271" r:id="rId14"/>
    <p:sldId id="290" r:id="rId15"/>
    <p:sldId id="280" r:id="rId16"/>
    <p:sldId id="288" r:id="rId17"/>
    <p:sldId id="268" r:id="rId18"/>
    <p:sldId id="263" r:id="rId19"/>
    <p:sldId id="269" r:id="rId20"/>
    <p:sldId id="267" r:id="rId21"/>
    <p:sldId id="286" r:id="rId22"/>
    <p:sldId id="260" r:id="rId23"/>
    <p:sldId id="270" r:id="rId24"/>
    <p:sldId id="275" r:id="rId25"/>
    <p:sldId id="274" r:id="rId26"/>
    <p:sldId id="276" r:id="rId27"/>
    <p:sldId id="266" r:id="rId28"/>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99" autoAdjust="0"/>
    <p:restoredTop sz="97593" autoAdjust="0"/>
  </p:normalViewPr>
  <p:slideViewPr>
    <p:cSldViewPr>
      <p:cViewPr varScale="1">
        <p:scale>
          <a:sx n="83" d="100"/>
          <a:sy n="83" d="100"/>
        </p:scale>
        <p:origin x="-1373" y="-67"/>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440"/>
    </p:cViewPr>
  </p:sorterViewPr>
  <p:notesViewPr>
    <p:cSldViewPr>
      <p:cViewPr>
        <p:scale>
          <a:sx n="66" d="100"/>
          <a:sy n="66" d="100"/>
        </p:scale>
        <p:origin x="-3077" y="15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handoutMaster" Target="handoutMasters/handoutMaster1.xml"/><Relationship Id="rId8" Type="http://schemas.openxmlformats.org/officeDocument/2006/relationships/slide" Target="slides/slide6.xml"/></Relationships>
</file>

<file path=ppt/diagrams/_rels/data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image" Target="../media/image36.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1F427CE-C5D6-4AA4-AE2E-DD84347C4FD9}" type="doc">
      <dgm:prSet loTypeId="urn:microsoft.com/office/officeart/2005/8/layout/arrow2" loCatId="process" qsTypeId="urn:microsoft.com/office/officeart/2005/8/quickstyle/simple1" qsCatId="simple" csTypeId="urn:microsoft.com/office/officeart/2005/8/colors/accent1_2" csCatId="accent1" phldr="1"/>
      <dgm:spPr/>
    </dgm:pt>
    <dgm:pt modelId="{8C24AFDA-AAA3-41F6-B22B-96A5144D9710}">
      <dgm:prSet phldrT="[Text]" custT="1"/>
      <dgm:spPr/>
      <dgm:t>
        <a:bodyPr/>
        <a:lstStyle/>
        <a:p>
          <a:r>
            <a:rPr lang="fr-CH" sz="1600" b="1" dirty="0" smtClean="0">
              <a:solidFill>
                <a:schemeClr val="tx2"/>
              </a:solidFill>
            </a:rPr>
            <a:t>2005: in </a:t>
          </a:r>
          <a:r>
            <a:rPr lang="fr-CH" sz="1600" b="1" dirty="0" smtClean="0">
              <a:solidFill>
                <a:schemeClr val="accent6"/>
              </a:solidFill>
            </a:rPr>
            <a:t>20 </a:t>
          </a:r>
          <a:r>
            <a:rPr lang="fr-CH" sz="1600" b="1" dirty="0" smtClean="0">
              <a:solidFill>
                <a:schemeClr val="tx2"/>
              </a:solidFill>
            </a:rPr>
            <a:t>economies</a:t>
          </a:r>
          <a:endParaRPr lang="en-GB" sz="1600" b="1" dirty="0">
            <a:solidFill>
              <a:schemeClr val="tx2"/>
            </a:solidFill>
          </a:endParaRPr>
        </a:p>
      </dgm:t>
    </dgm:pt>
    <dgm:pt modelId="{B3B7C209-6B1B-4B7C-A5DE-432FA5022D66}" type="parTrans" cxnId="{440313A5-8891-48A5-BC91-EE34C6D3A6D7}">
      <dgm:prSet/>
      <dgm:spPr/>
      <dgm:t>
        <a:bodyPr/>
        <a:lstStyle/>
        <a:p>
          <a:endParaRPr lang="en-GB"/>
        </a:p>
      </dgm:t>
    </dgm:pt>
    <dgm:pt modelId="{3D7AA6DF-00A6-45BD-AF67-E126C09B1893}" type="sibTrans" cxnId="{440313A5-8891-48A5-BC91-EE34C6D3A6D7}">
      <dgm:prSet/>
      <dgm:spPr/>
      <dgm:t>
        <a:bodyPr/>
        <a:lstStyle/>
        <a:p>
          <a:endParaRPr lang="en-GB"/>
        </a:p>
      </dgm:t>
    </dgm:pt>
    <dgm:pt modelId="{A3781F2D-0D9F-4561-B076-25E75656F37F}">
      <dgm:prSet phldrT="[Text]" custT="1"/>
      <dgm:spPr/>
      <dgm:t>
        <a:bodyPr/>
        <a:lstStyle/>
        <a:p>
          <a:r>
            <a:rPr lang="fr-CH" sz="1600" b="1" dirty="0" smtClean="0">
              <a:solidFill>
                <a:schemeClr val="tx2"/>
              </a:solidFill>
            </a:rPr>
            <a:t>2010: in </a:t>
          </a:r>
          <a:r>
            <a:rPr lang="fr-CH" sz="1600" b="1" dirty="0" smtClean="0">
              <a:solidFill>
                <a:schemeClr val="accent6"/>
              </a:solidFill>
            </a:rPr>
            <a:t>49</a:t>
          </a:r>
          <a:r>
            <a:rPr lang="fr-CH" sz="1600" b="1" dirty="0" smtClean="0">
              <a:solidFill>
                <a:schemeClr val="tx2"/>
              </a:solidFill>
            </a:rPr>
            <a:t> </a:t>
          </a:r>
          <a:r>
            <a:rPr lang="fr-CH" sz="1600" b="1" dirty="0" err="1" smtClean="0">
              <a:solidFill>
                <a:schemeClr val="tx2"/>
              </a:solidFill>
            </a:rPr>
            <a:t>economies</a:t>
          </a:r>
          <a:endParaRPr lang="en-GB" sz="1600" b="1" dirty="0">
            <a:solidFill>
              <a:schemeClr val="tx2"/>
            </a:solidFill>
          </a:endParaRPr>
        </a:p>
      </dgm:t>
    </dgm:pt>
    <dgm:pt modelId="{1D02526D-181B-490C-B5AA-1EEFEED6C95D}" type="parTrans" cxnId="{906A88BD-D997-4042-9A5C-51C030041871}">
      <dgm:prSet/>
      <dgm:spPr/>
      <dgm:t>
        <a:bodyPr/>
        <a:lstStyle/>
        <a:p>
          <a:endParaRPr lang="en-GB"/>
        </a:p>
      </dgm:t>
    </dgm:pt>
    <dgm:pt modelId="{E3140AFE-934B-4039-88E8-CFFA4D89EC57}" type="sibTrans" cxnId="{906A88BD-D997-4042-9A5C-51C030041871}">
      <dgm:prSet/>
      <dgm:spPr/>
      <dgm:t>
        <a:bodyPr/>
        <a:lstStyle/>
        <a:p>
          <a:endParaRPr lang="en-GB"/>
        </a:p>
      </dgm:t>
    </dgm:pt>
    <dgm:pt modelId="{110EAEF9-EB9C-4637-A73A-275E89AD0F7F}">
      <dgm:prSet phldrT="[Text]" custT="1"/>
      <dgm:spPr/>
      <dgm:t>
        <a:bodyPr/>
        <a:lstStyle/>
        <a:p>
          <a:r>
            <a:rPr lang="fr-CH" sz="1600" b="1" dirty="0" smtClean="0">
              <a:solidFill>
                <a:schemeClr val="tx2"/>
              </a:solidFill>
            </a:rPr>
            <a:t>2012: in </a:t>
          </a:r>
          <a:r>
            <a:rPr lang="fr-CH" sz="1600" b="1" dirty="0" smtClean="0">
              <a:solidFill>
                <a:schemeClr val="accent6"/>
              </a:solidFill>
            </a:rPr>
            <a:t>71</a:t>
          </a:r>
          <a:r>
            <a:rPr lang="fr-CH" sz="1600" b="1" dirty="0" smtClean="0">
              <a:solidFill>
                <a:schemeClr val="tx2"/>
              </a:solidFill>
            </a:rPr>
            <a:t> economies</a:t>
          </a:r>
          <a:endParaRPr lang="en-GB" sz="1600" b="1" dirty="0">
            <a:solidFill>
              <a:schemeClr val="tx2"/>
            </a:solidFill>
          </a:endParaRPr>
        </a:p>
      </dgm:t>
    </dgm:pt>
    <dgm:pt modelId="{A06F7A6D-9318-4D5F-BAD5-EDF987269837}" type="parTrans" cxnId="{0D8170AF-17D0-45EE-8B45-E8BF4E327CC0}">
      <dgm:prSet/>
      <dgm:spPr/>
      <dgm:t>
        <a:bodyPr/>
        <a:lstStyle/>
        <a:p>
          <a:endParaRPr lang="en-GB"/>
        </a:p>
      </dgm:t>
    </dgm:pt>
    <dgm:pt modelId="{60B531F0-B012-4337-912A-A572B6950B74}" type="sibTrans" cxnId="{0D8170AF-17D0-45EE-8B45-E8BF4E327CC0}">
      <dgm:prSet/>
      <dgm:spPr/>
      <dgm:t>
        <a:bodyPr/>
        <a:lstStyle/>
        <a:p>
          <a:endParaRPr lang="en-GB"/>
        </a:p>
      </dgm:t>
    </dgm:pt>
    <dgm:pt modelId="{279744E6-F028-4154-84DD-110E39797B91}">
      <dgm:prSet phldrT="[Text]" custT="1"/>
      <dgm:spPr/>
      <dgm:t>
        <a:bodyPr/>
        <a:lstStyle/>
        <a:p>
          <a:r>
            <a:rPr lang="fr-CH" sz="1600" b="1" dirty="0" smtClean="0">
              <a:solidFill>
                <a:schemeClr val="tx2"/>
              </a:solidFill>
            </a:rPr>
            <a:t>2015: in </a:t>
          </a:r>
          <a:r>
            <a:rPr lang="fr-CH" sz="1600" b="1" dirty="0" smtClean="0">
              <a:solidFill>
                <a:schemeClr val="accent6"/>
              </a:solidFill>
            </a:rPr>
            <a:t>100</a:t>
          </a:r>
          <a:r>
            <a:rPr lang="fr-CH" sz="1600" b="1" dirty="0" smtClean="0">
              <a:solidFill>
                <a:schemeClr val="tx2"/>
              </a:solidFill>
            </a:rPr>
            <a:t> economies &amp; some regions (ASEAN)?</a:t>
          </a:r>
          <a:endParaRPr lang="en-GB" sz="1600" b="1" dirty="0">
            <a:solidFill>
              <a:schemeClr val="tx2"/>
            </a:solidFill>
          </a:endParaRPr>
        </a:p>
      </dgm:t>
    </dgm:pt>
    <dgm:pt modelId="{A9B46E8F-D952-47DC-BD77-A342BB13BA71}" type="parTrans" cxnId="{B9FF583D-7A7D-4154-948E-1E7FE019F8CE}">
      <dgm:prSet/>
      <dgm:spPr/>
      <dgm:t>
        <a:bodyPr/>
        <a:lstStyle/>
        <a:p>
          <a:endParaRPr lang="en-GB"/>
        </a:p>
      </dgm:t>
    </dgm:pt>
    <dgm:pt modelId="{532B03E4-50D4-49BC-8DC0-CC664696FC68}" type="sibTrans" cxnId="{B9FF583D-7A7D-4154-948E-1E7FE019F8CE}">
      <dgm:prSet/>
      <dgm:spPr/>
      <dgm:t>
        <a:bodyPr/>
        <a:lstStyle/>
        <a:p>
          <a:endParaRPr lang="en-GB"/>
        </a:p>
      </dgm:t>
    </dgm:pt>
    <dgm:pt modelId="{0CCED1B2-89AE-430F-87A2-C0B5EA8037CF}" type="pres">
      <dgm:prSet presAssocID="{71F427CE-C5D6-4AA4-AE2E-DD84347C4FD9}" presName="arrowDiagram" presStyleCnt="0">
        <dgm:presLayoutVars>
          <dgm:chMax val="5"/>
          <dgm:dir/>
          <dgm:resizeHandles val="exact"/>
        </dgm:presLayoutVars>
      </dgm:prSet>
      <dgm:spPr/>
    </dgm:pt>
    <dgm:pt modelId="{1507BD7B-96E4-4EB4-A0FC-66D108E8F83C}" type="pres">
      <dgm:prSet presAssocID="{71F427CE-C5D6-4AA4-AE2E-DD84347C4FD9}" presName="arrow" presStyleLbl="bgShp" presStyleIdx="0" presStyleCnt="1" custLinFactNeighborX="-1096" custLinFactNeighborY="1772"/>
      <dgm:spPr/>
    </dgm:pt>
    <dgm:pt modelId="{4676E477-7C0E-4F83-9409-8AA661337A9B}" type="pres">
      <dgm:prSet presAssocID="{71F427CE-C5D6-4AA4-AE2E-DD84347C4FD9}" presName="arrowDiagram4" presStyleCnt="0"/>
      <dgm:spPr/>
    </dgm:pt>
    <dgm:pt modelId="{3521A65D-FCD7-45E0-8DCF-62A3AC16E677}" type="pres">
      <dgm:prSet presAssocID="{8C24AFDA-AAA3-41F6-B22B-96A5144D9710}" presName="bullet4a" presStyleLbl="node1" presStyleIdx="0" presStyleCnt="4"/>
      <dgm:spPr/>
    </dgm:pt>
    <dgm:pt modelId="{790ACD2A-EC89-4B01-B41D-8E1D04B9D06B}" type="pres">
      <dgm:prSet presAssocID="{8C24AFDA-AAA3-41F6-B22B-96A5144D9710}" presName="textBox4a" presStyleLbl="revTx" presStyleIdx="0" presStyleCnt="4" custScaleX="213444" custScaleY="48600" custLinFactNeighborX="62656" custLinFactNeighborY="-21640">
        <dgm:presLayoutVars>
          <dgm:bulletEnabled val="1"/>
        </dgm:presLayoutVars>
      </dgm:prSet>
      <dgm:spPr/>
      <dgm:t>
        <a:bodyPr/>
        <a:lstStyle/>
        <a:p>
          <a:endParaRPr lang="en-GB"/>
        </a:p>
      </dgm:t>
    </dgm:pt>
    <dgm:pt modelId="{46E26356-DF75-439A-A37C-D9FFFE2118E2}" type="pres">
      <dgm:prSet presAssocID="{A3781F2D-0D9F-4561-B076-25E75656F37F}" presName="bullet4b" presStyleLbl="node1" presStyleIdx="1" presStyleCnt="4"/>
      <dgm:spPr/>
    </dgm:pt>
    <dgm:pt modelId="{20C52B33-731A-4A27-8454-957DD9A25E06}" type="pres">
      <dgm:prSet presAssocID="{A3781F2D-0D9F-4561-B076-25E75656F37F}" presName="textBox4b" presStyleLbl="revTx" presStyleIdx="1" presStyleCnt="4" custScaleX="172373" custScaleY="30022" custLinFactNeighborX="21464" custLinFactNeighborY="-23887">
        <dgm:presLayoutVars>
          <dgm:bulletEnabled val="1"/>
        </dgm:presLayoutVars>
      </dgm:prSet>
      <dgm:spPr/>
      <dgm:t>
        <a:bodyPr/>
        <a:lstStyle/>
        <a:p>
          <a:endParaRPr lang="en-GB"/>
        </a:p>
      </dgm:t>
    </dgm:pt>
    <dgm:pt modelId="{4FD26507-4BB5-4DEF-824C-40B94DEB36C6}" type="pres">
      <dgm:prSet presAssocID="{110EAEF9-EB9C-4637-A73A-275E89AD0F7F}" presName="bullet4c" presStyleLbl="node1" presStyleIdx="2" presStyleCnt="4"/>
      <dgm:spPr/>
    </dgm:pt>
    <dgm:pt modelId="{5A6BBB36-F450-4827-8065-1C8E2705DC7C}" type="pres">
      <dgm:prSet presAssocID="{110EAEF9-EB9C-4637-A73A-275E89AD0F7F}" presName="textBox4c" presStyleLbl="revTx" presStyleIdx="2" presStyleCnt="4" custScaleX="227310" custScaleY="12925" custLinFactNeighborX="25146" custLinFactNeighborY="-28139">
        <dgm:presLayoutVars>
          <dgm:bulletEnabled val="1"/>
        </dgm:presLayoutVars>
      </dgm:prSet>
      <dgm:spPr/>
      <dgm:t>
        <a:bodyPr/>
        <a:lstStyle/>
        <a:p>
          <a:endParaRPr lang="en-GB"/>
        </a:p>
      </dgm:t>
    </dgm:pt>
    <dgm:pt modelId="{4E5A621A-67C9-4664-BD1C-E6E2C78F038D}" type="pres">
      <dgm:prSet presAssocID="{279744E6-F028-4154-84DD-110E39797B91}" presName="bullet4d" presStyleLbl="node1" presStyleIdx="3" presStyleCnt="4"/>
      <dgm:spPr/>
    </dgm:pt>
    <dgm:pt modelId="{436ED3D7-F7AB-4EE6-8280-AA786136518F}" type="pres">
      <dgm:prSet presAssocID="{279744E6-F028-4154-84DD-110E39797B91}" presName="textBox4d" presStyleLbl="revTx" presStyleIdx="3" presStyleCnt="4" custScaleX="215063" custScaleY="15320" custLinFactNeighborY="-34267">
        <dgm:presLayoutVars>
          <dgm:bulletEnabled val="1"/>
        </dgm:presLayoutVars>
      </dgm:prSet>
      <dgm:spPr/>
      <dgm:t>
        <a:bodyPr/>
        <a:lstStyle/>
        <a:p>
          <a:endParaRPr lang="en-GB"/>
        </a:p>
      </dgm:t>
    </dgm:pt>
  </dgm:ptLst>
  <dgm:cxnLst>
    <dgm:cxn modelId="{525A7D74-8F55-46C9-9D27-438381C9F628}" type="presOf" srcId="{110EAEF9-EB9C-4637-A73A-275E89AD0F7F}" destId="{5A6BBB36-F450-4827-8065-1C8E2705DC7C}" srcOrd="0" destOrd="0" presId="urn:microsoft.com/office/officeart/2005/8/layout/arrow2"/>
    <dgm:cxn modelId="{906A88BD-D997-4042-9A5C-51C030041871}" srcId="{71F427CE-C5D6-4AA4-AE2E-DD84347C4FD9}" destId="{A3781F2D-0D9F-4561-B076-25E75656F37F}" srcOrd="1" destOrd="0" parTransId="{1D02526D-181B-490C-B5AA-1EEFEED6C95D}" sibTransId="{E3140AFE-934B-4039-88E8-CFFA4D89EC57}"/>
    <dgm:cxn modelId="{F6B9893B-493E-4A72-AE2D-5718D3BAD27D}" type="presOf" srcId="{A3781F2D-0D9F-4561-B076-25E75656F37F}" destId="{20C52B33-731A-4A27-8454-957DD9A25E06}" srcOrd="0" destOrd="0" presId="urn:microsoft.com/office/officeart/2005/8/layout/arrow2"/>
    <dgm:cxn modelId="{0D8170AF-17D0-45EE-8B45-E8BF4E327CC0}" srcId="{71F427CE-C5D6-4AA4-AE2E-DD84347C4FD9}" destId="{110EAEF9-EB9C-4637-A73A-275E89AD0F7F}" srcOrd="2" destOrd="0" parTransId="{A06F7A6D-9318-4D5F-BAD5-EDF987269837}" sibTransId="{60B531F0-B012-4337-912A-A572B6950B74}"/>
    <dgm:cxn modelId="{440313A5-8891-48A5-BC91-EE34C6D3A6D7}" srcId="{71F427CE-C5D6-4AA4-AE2E-DD84347C4FD9}" destId="{8C24AFDA-AAA3-41F6-B22B-96A5144D9710}" srcOrd="0" destOrd="0" parTransId="{B3B7C209-6B1B-4B7C-A5DE-432FA5022D66}" sibTransId="{3D7AA6DF-00A6-45BD-AF67-E126C09B1893}"/>
    <dgm:cxn modelId="{B9FF583D-7A7D-4154-948E-1E7FE019F8CE}" srcId="{71F427CE-C5D6-4AA4-AE2E-DD84347C4FD9}" destId="{279744E6-F028-4154-84DD-110E39797B91}" srcOrd="3" destOrd="0" parTransId="{A9B46E8F-D952-47DC-BD77-A342BB13BA71}" sibTransId="{532B03E4-50D4-49BC-8DC0-CC664696FC68}"/>
    <dgm:cxn modelId="{C460BCAE-2067-44D2-A4F8-BA9DE3237A50}" type="presOf" srcId="{71F427CE-C5D6-4AA4-AE2E-DD84347C4FD9}" destId="{0CCED1B2-89AE-430F-87A2-C0B5EA8037CF}" srcOrd="0" destOrd="0" presId="urn:microsoft.com/office/officeart/2005/8/layout/arrow2"/>
    <dgm:cxn modelId="{2E91259A-DF77-4927-8314-A463CE9319FF}" type="presOf" srcId="{279744E6-F028-4154-84DD-110E39797B91}" destId="{436ED3D7-F7AB-4EE6-8280-AA786136518F}" srcOrd="0" destOrd="0" presId="urn:microsoft.com/office/officeart/2005/8/layout/arrow2"/>
    <dgm:cxn modelId="{9CED49DE-FE1A-45BF-97A8-7EC497200A70}" type="presOf" srcId="{8C24AFDA-AAA3-41F6-B22B-96A5144D9710}" destId="{790ACD2A-EC89-4B01-B41D-8E1D04B9D06B}" srcOrd="0" destOrd="0" presId="urn:microsoft.com/office/officeart/2005/8/layout/arrow2"/>
    <dgm:cxn modelId="{97BC9448-36A7-40E0-BBB4-A09C87CA6318}" type="presParOf" srcId="{0CCED1B2-89AE-430F-87A2-C0B5EA8037CF}" destId="{1507BD7B-96E4-4EB4-A0FC-66D108E8F83C}" srcOrd="0" destOrd="0" presId="urn:microsoft.com/office/officeart/2005/8/layout/arrow2"/>
    <dgm:cxn modelId="{7BEA550E-664C-4471-9132-6790F79A071E}" type="presParOf" srcId="{0CCED1B2-89AE-430F-87A2-C0B5EA8037CF}" destId="{4676E477-7C0E-4F83-9409-8AA661337A9B}" srcOrd="1" destOrd="0" presId="urn:microsoft.com/office/officeart/2005/8/layout/arrow2"/>
    <dgm:cxn modelId="{C9DBE05A-ACDA-4E1B-B318-8CE09A428348}" type="presParOf" srcId="{4676E477-7C0E-4F83-9409-8AA661337A9B}" destId="{3521A65D-FCD7-45E0-8DCF-62A3AC16E677}" srcOrd="0" destOrd="0" presId="urn:microsoft.com/office/officeart/2005/8/layout/arrow2"/>
    <dgm:cxn modelId="{E49982E4-AD3F-4B69-819F-9A323A390E8C}" type="presParOf" srcId="{4676E477-7C0E-4F83-9409-8AA661337A9B}" destId="{790ACD2A-EC89-4B01-B41D-8E1D04B9D06B}" srcOrd="1" destOrd="0" presId="urn:microsoft.com/office/officeart/2005/8/layout/arrow2"/>
    <dgm:cxn modelId="{4D083D02-EC0D-45AB-BABC-6ED2E2FD943E}" type="presParOf" srcId="{4676E477-7C0E-4F83-9409-8AA661337A9B}" destId="{46E26356-DF75-439A-A37C-D9FFFE2118E2}" srcOrd="2" destOrd="0" presId="urn:microsoft.com/office/officeart/2005/8/layout/arrow2"/>
    <dgm:cxn modelId="{C9ED0B7E-0C1C-4BF9-8AC1-1F4954339B3C}" type="presParOf" srcId="{4676E477-7C0E-4F83-9409-8AA661337A9B}" destId="{20C52B33-731A-4A27-8454-957DD9A25E06}" srcOrd="3" destOrd="0" presId="urn:microsoft.com/office/officeart/2005/8/layout/arrow2"/>
    <dgm:cxn modelId="{B198C888-BFC4-40D9-8E85-FA120A3DB2CC}" type="presParOf" srcId="{4676E477-7C0E-4F83-9409-8AA661337A9B}" destId="{4FD26507-4BB5-4DEF-824C-40B94DEB36C6}" srcOrd="4" destOrd="0" presId="urn:microsoft.com/office/officeart/2005/8/layout/arrow2"/>
    <dgm:cxn modelId="{7027979B-91AA-47F4-A20E-6EBFF2CA844A}" type="presParOf" srcId="{4676E477-7C0E-4F83-9409-8AA661337A9B}" destId="{5A6BBB36-F450-4827-8065-1C8E2705DC7C}" srcOrd="5" destOrd="0" presId="urn:microsoft.com/office/officeart/2005/8/layout/arrow2"/>
    <dgm:cxn modelId="{526D4434-F1FC-469D-B2DB-531597F80134}" type="presParOf" srcId="{4676E477-7C0E-4F83-9409-8AA661337A9B}" destId="{4E5A621A-67C9-4664-BD1C-E6E2C78F038D}" srcOrd="6" destOrd="0" presId="urn:microsoft.com/office/officeart/2005/8/layout/arrow2"/>
    <dgm:cxn modelId="{75F9D814-1BA1-4069-9AD2-32ACA4A2B510}" type="presParOf" srcId="{4676E477-7C0E-4F83-9409-8AA661337A9B}" destId="{436ED3D7-F7AB-4EE6-8280-AA786136518F}" srcOrd="7" destOrd="0" presId="urn:microsoft.com/office/officeart/2005/8/layout/arrow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1D5A236-D2CF-429F-BB5C-EAC6FE8C573F}" type="doc">
      <dgm:prSet loTypeId="urn:microsoft.com/office/officeart/2005/8/layout/arrow3" loCatId="relationship" qsTypeId="urn:microsoft.com/office/officeart/2005/8/quickstyle/simple1" qsCatId="simple" csTypeId="urn:microsoft.com/office/officeart/2005/8/colors/accent1_2" csCatId="accent1" phldr="1"/>
      <dgm:spPr/>
      <dgm:t>
        <a:bodyPr/>
        <a:lstStyle/>
        <a:p>
          <a:endParaRPr lang="en-GB"/>
        </a:p>
      </dgm:t>
    </dgm:pt>
    <dgm:pt modelId="{77998DD5-EC6F-4814-8783-6F576AFBE8B1}">
      <dgm:prSet phldrT="[Text]" custT="1"/>
      <dgm:spPr/>
      <dgm:t>
        <a:bodyPr/>
        <a:lstStyle/>
        <a:p>
          <a:r>
            <a:rPr lang="en-GB" sz="1600" b="0" noProof="0" dirty="0" smtClean="0">
              <a:solidFill>
                <a:schemeClr val="tx2"/>
              </a:solidFill>
            </a:rPr>
            <a:t>- </a:t>
          </a:r>
          <a:r>
            <a:rPr lang="en-GB" sz="1600" b="0" noProof="0" dirty="0" smtClean="0">
              <a:solidFill>
                <a:schemeClr val="accent6"/>
              </a:solidFill>
            </a:rPr>
            <a:t>1 day</a:t>
          </a:r>
          <a:r>
            <a:rPr lang="en-GB" sz="1600" b="0" noProof="0" dirty="0" smtClean="0">
              <a:solidFill>
                <a:schemeClr val="tx2"/>
              </a:solidFill>
            </a:rPr>
            <a:t> to export/import</a:t>
          </a:r>
          <a:endParaRPr lang="en-GB" sz="1600" b="0" noProof="0" dirty="0">
            <a:solidFill>
              <a:schemeClr val="tx2"/>
            </a:solidFill>
          </a:endParaRPr>
        </a:p>
      </dgm:t>
    </dgm:pt>
    <dgm:pt modelId="{E688A5AB-D034-4AB6-BB94-47606DC89D5C}" type="parTrans" cxnId="{276E889A-E24C-4BE6-B321-D2499BDD6FB5}">
      <dgm:prSet/>
      <dgm:spPr/>
      <dgm:t>
        <a:bodyPr/>
        <a:lstStyle/>
        <a:p>
          <a:endParaRPr lang="en-GB" sz="1600"/>
        </a:p>
      </dgm:t>
    </dgm:pt>
    <dgm:pt modelId="{9ADB1483-8FD0-4A21-8FE4-13DCA266785F}" type="sibTrans" cxnId="{276E889A-E24C-4BE6-B321-D2499BDD6FB5}">
      <dgm:prSet/>
      <dgm:spPr/>
      <dgm:t>
        <a:bodyPr/>
        <a:lstStyle/>
        <a:p>
          <a:endParaRPr lang="en-GB" sz="1600"/>
        </a:p>
      </dgm:t>
    </dgm:pt>
    <dgm:pt modelId="{B842FBFC-9A98-4E03-9A5E-012324053546}">
      <dgm:prSet phldrT="[Text]" custT="1"/>
      <dgm:spPr/>
      <dgm:t>
        <a:bodyPr/>
        <a:lstStyle/>
        <a:p>
          <a:r>
            <a:rPr lang="en-GB" sz="1600" noProof="0" dirty="0" smtClean="0">
              <a:solidFill>
                <a:schemeClr val="tx2"/>
              </a:solidFill>
            </a:rPr>
            <a:t>…..+ </a:t>
          </a:r>
          <a:r>
            <a:rPr lang="en-GB" sz="1600" noProof="0" dirty="0" smtClean="0">
              <a:solidFill>
                <a:schemeClr val="accent6"/>
              </a:solidFill>
            </a:rPr>
            <a:t>4% </a:t>
          </a:r>
          <a:r>
            <a:rPr lang="en-GB" sz="1600" noProof="0" dirty="0" smtClean="0">
              <a:solidFill>
                <a:schemeClr val="tx2"/>
              </a:solidFill>
            </a:rPr>
            <a:t>international trade</a:t>
          </a:r>
          <a:endParaRPr lang="en-GB" sz="1600" noProof="0" dirty="0">
            <a:solidFill>
              <a:schemeClr val="accent6"/>
            </a:solidFill>
          </a:endParaRPr>
        </a:p>
      </dgm:t>
    </dgm:pt>
    <dgm:pt modelId="{A8666692-2F64-44A6-832B-A8F7D1B3FED8}" type="parTrans" cxnId="{E5FA0B4D-48BF-4F15-AD03-32315AB9B924}">
      <dgm:prSet/>
      <dgm:spPr/>
      <dgm:t>
        <a:bodyPr/>
        <a:lstStyle/>
        <a:p>
          <a:endParaRPr lang="en-GB" sz="1600"/>
        </a:p>
      </dgm:t>
    </dgm:pt>
    <dgm:pt modelId="{4EB0FB79-42E0-435D-9171-AB1D7F4B0B5A}" type="sibTrans" cxnId="{E5FA0B4D-48BF-4F15-AD03-32315AB9B924}">
      <dgm:prSet/>
      <dgm:spPr/>
      <dgm:t>
        <a:bodyPr/>
        <a:lstStyle/>
        <a:p>
          <a:endParaRPr lang="en-GB" sz="1600"/>
        </a:p>
      </dgm:t>
    </dgm:pt>
    <dgm:pt modelId="{CD09F252-E090-464B-9867-35780821EAD4}" type="pres">
      <dgm:prSet presAssocID="{C1D5A236-D2CF-429F-BB5C-EAC6FE8C573F}" presName="compositeShape" presStyleCnt="0">
        <dgm:presLayoutVars>
          <dgm:chMax val="2"/>
          <dgm:dir/>
          <dgm:resizeHandles val="exact"/>
        </dgm:presLayoutVars>
      </dgm:prSet>
      <dgm:spPr/>
      <dgm:t>
        <a:bodyPr/>
        <a:lstStyle/>
        <a:p>
          <a:endParaRPr lang="en-GB"/>
        </a:p>
      </dgm:t>
    </dgm:pt>
    <dgm:pt modelId="{08762651-872B-4B2B-972A-606D5F818633}" type="pres">
      <dgm:prSet presAssocID="{C1D5A236-D2CF-429F-BB5C-EAC6FE8C573F}" presName="divider" presStyleLbl="fgShp" presStyleIdx="0" presStyleCnt="1"/>
      <dgm:spPr/>
    </dgm:pt>
    <dgm:pt modelId="{E1802BA7-FB35-4911-8315-D70A485497A1}" type="pres">
      <dgm:prSet presAssocID="{77998DD5-EC6F-4814-8783-6F576AFBE8B1}" presName="downArrow" presStyleLbl="node1" presStyleIdx="0" presStyleCnt="2"/>
      <dgm:spPr/>
    </dgm:pt>
    <dgm:pt modelId="{62EEA466-C7BF-42F7-9064-F30801ED4C39}" type="pres">
      <dgm:prSet presAssocID="{77998DD5-EC6F-4814-8783-6F576AFBE8B1}" presName="downArrowText" presStyleLbl="revTx" presStyleIdx="0" presStyleCnt="2" custScaleX="139402">
        <dgm:presLayoutVars>
          <dgm:bulletEnabled val="1"/>
        </dgm:presLayoutVars>
      </dgm:prSet>
      <dgm:spPr/>
      <dgm:t>
        <a:bodyPr/>
        <a:lstStyle/>
        <a:p>
          <a:endParaRPr lang="en-GB"/>
        </a:p>
      </dgm:t>
    </dgm:pt>
    <dgm:pt modelId="{9F2ACD0E-3361-4ADF-8B4B-1F3568EDFA86}" type="pres">
      <dgm:prSet presAssocID="{B842FBFC-9A98-4E03-9A5E-012324053546}" presName="upArrow" presStyleLbl="node1" presStyleIdx="1" presStyleCnt="2"/>
      <dgm:spPr/>
    </dgm:pt>
    <dgm:pt modelId="{6464CC27-286B-474D-8C88-8781F14FF906}" type="pres">
      <dgm:prSet presAssocID="{B842FBFC-9A98-4E03-9A5E-012324053546}" presName="upArrowText" presStyleLbl="revTx" presStyleIdx="1" presStyleCnt="2" custScaleX="180163">
        <dgm:presLayoutVars>
          <dgm:bulletEnabled val="1"/>
        </dgm:presLayoutVars>
      </dgm:prSet>
      <dgm:spPr/>
      <dgm:t>
        <a:bodyPr/>
        <a:lstStyle/>
        <a:p>
          <a:endParaRPr lang="en-GB"/>
        </a:p>
      </dgm:t>
    </dgm:pt>
  </dgm:ptLst>
  <dgm:cxnLst>
    <dgm:cxn modelId="{068284E6-6188-4544-B849-C6ADA11D0119}" type="presOf" srcId="{B842FBFC-9A98-4E03-9A5E-012324053546}" destId="{6464CC27-286B-474D-8C88-8781F14FF906}" srcOrd="0" destOrd="0" presId="urn:microsoft.com/office/officeart/2005/8/layout/arrow3"/>
    <dgm:cxn modelId="{E5FA0B4D-48BF-4F15-AD03-32315AB9B924}" srcId="{C1D5A236-D2CF-429F-BB5C-EAC6FE8C573F}" destId="{B842FBFC-9A98-4E03-9A5E-012324053546}" srcOrd="1" destOrd="0" parTransId="{A8666692-2F64-44A6-832B-A8F7D1B3FED8}" sibTransId="{4EB0FB79-42E0-435D-9171-AB1D7F4B0B5A}"/>
    <dgm:cxn modelId="{31996D58-A13B-40A5-893C-732C218DD2FC}" type="presOf" srcId="{C1D5A236-D2CF-429F-BB5C-EAC6FE8C573F}" destId="{CD09F252-E090-464B-9867-35780821EAD4}" srcOrd="0" destOrd="0" presId="urn:microsoft.com/office/officeart/2005/8/layout/arrow3"/>
    <dgm:cxn modelId="{276E889A-E24C-4BE6-B321-D2499BDD6FB5}" srcId="{C1D5A236-D2CF-429F-BB5C-EAC6FE8C573F}" destId="{77998DD5-EC6F-4814-8783-6F576AFBE8B1}" srcOrd="0" destOrd="0" parTransId="{E688A5AB-D034-4AB6-BB94-47606DC89D5C}" sibTransId="{9ADB1483-8FD0-4A21-8FE4-13DCA266785F}"/>
    <dgm:cxn modelId="{5A18FE38-69BC-43C7-A9B7-8E1442E702E0}" type="presOf" srcId="{77998DD5-EC6F-4814-8783-6F576AFBE8B1}" destId="{62EEA466-C7BF-42F7-9064-F30801ED4C39}" srcOrd="0" destOrd="0" presId="urn:microsoft.com/office/officeart/2005/8/layout/arrow3"/>
    <dgm:cxn modelId="{0D2C1405-18E1-4363-A3C7-B6430C797956}" type="presParOf" srcId="{CD09F252-E090-464B-9867-35780821EAD4}" destId="{08762651-872B-4B2B-972A-606D5F818633}" srcOrd="0" destOrd="0" presId="urn:microsoft.com/office/officeart/2005/8/layout/arrow3"/>
    <dgm:cxn modelId="{8B0AABBE-9C63-470E-A1F5-63EEC22D37FF}" type="presParOf" srcId="{CD09F252-E090-464B-9867-35780821EAD4}" destId="{E1802BA7-FB35-4911-8315-D70A485497A1}" srcOrd="1" destOrd="0" presId="urn:microsoft.com/office/officeart/2005/8/layout/arrow3"/>
    <dgm:cxn modelId="{CC4756BD-CA66-4738-94C5-CFCA543F3F2E}" type="presParOf" srcId="{CD09F252-E090-464B-9867-35780821EAD4}" destId="{62EEA466-C7BF-42F7-9064-F30801ED4C39}" srcOrd="2" destOrd="0" presId="urn:microsoft.com/office/officeart/2005/8/layout/arrow3"/>
    <dgm:cxn modelId="{24C62BB2-44BE-4F3B-8BE5-9C5A70AAAAD7}" type="presParOf" srcId="{CD09F252-E090-464B-9867-35780821EAD4}" destId="{9F2ACD0E-3361-4ADF-8B4B-1F3568EDFA86}" srcOrd="3" destOrd="0" presId="urn:microsoft.com/office/officeart/2005/8/layout/arrow3"/>
    <dgm:cxn modelId="{90C0FFBD-CD59-48C7-8433-A7941B7739E8}" type="presParOf" srcId="{CD09F252-E090-464B-9867-35780821EAD4}" destId="{6464CC27-286B-474D-8C88-8781F14FF906}" srcOrd="4" destOrd="0" presId="urn:microsoft.com/office/officeart/2005/8/layout/arrow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1D5A236-D2CF-429F-BB5C-EAC6FE8C573F}" type="doc">
      <dgm:prSet loTypeId="urn:microsoft.com/office/officeart/2005/8/layout/arrow3" loCatId="relationship" qsTypeId="urn:microsoft.com/office/officeart/2005/8/quickstyle/simple1" qsCatId="simple" csTypeId="urn:microsoft.com/office/officeart/2005/8/colors/accent1_2" csCatId="accent1" phldr="1"/>
      <dgm:spPr/>
      <dgm:t>
        <a:bodyPr/>
        <a:lstStyle/>
        <a:p>
          <a:endParaRPr lang="en-GB"/>
        </a:p>
      </dgm:t>
    </dgm:pt>
    <dgm:pt modelId="{77998DD5-EC6F-4814-8783-6F576AFBE8B1}">
      <dgm:prSet phldrT="[Text]" custT="1"/>
      <dgm:spPr/>
      <dgm:t>
        <a:bodyPr/>
        <a:lstStyle/>
        <a:p>
          <a:r>
            <a:rPr lang="en-GB" sz="1600" b="0" noProof="0" dirty="0" smtClean="0">
              <a:solidFill>
                <a:schemeClr val="tx2"/>
              </a:solidFill>
            </a:rPr>
            <a:t>- </a:t>
          </a:r>
          <a:r>
            <a:rPr lang="en-GB" sz="1600" b="0" noProof="0" dirty="0" smtClean="0">
              <a:solidFill>
                <a:schemeClr val="accent6"/>
              </a:solidFill>
            </a:rPr>
            <a:t>4 days</a:t>
          </a:r>
          <a:r>
            <a:rPr lang="en-GB" sz="1600" b="0" noProof="0" dirty="0" smtClean="0">
              <a:solidFill>
                <a:schemeClr val="tx2"/>
              </a:solidFill>
            </a:rPr>
            <a:t> to export/import</a:t>
          </a:r>
          <a:endParaRPr lang="en-GB" sz="1600" b="0" noProof="0" dirty="0">
            <a:solidFill>
              <a:schemeClr val="tx2"/>
            </a:solidFill>
          </a:endParaRPr>
        </a:p>
      </dgm:t>
    </dgm:pt>
    <dgm:pt modelId="{E688A5AB-D034-4AB6-BB94-47606DC89D5C}" type="parTrans" cxnId="{276E889A-E24C-4BE6-B321-D2499BDD6FB5}">
      <dgm:prSet/>
      <dgm:spPr/>
      <dgm:t>
        <a:bodyPr/>
        <a:lstStyle/>
        <a:p>
          <a:endParaRPr lang="en-GB" sz="1600"/>
        </a:p>
      </dgm:t>
    </dgm:pt>
    <dgm:pt modelId="{9ADB1483-8FD0-4A21-8FE4-13DCA266785F}" type="sibTrans" cxnId="{276E889A-E24C-4BE6-B321-D2499BDD6FB5}">
      <dgm:prSet/>
      <dgm:spPr/>
      <dgm:t>
        <a:bodyPr/>
        <a:lstStyle/>
        <a:p>
          <a:endParaRPr lang="en-GB" sz="1600"/>
        </a:p>
      </dgm:t>
    </dgm:pt>
    <dgm:pt modelId="{B842FBFC-9A98-4E03-9A5E-012324053546}">
      <dgm:prSet phldrT="[Text]" custT="1"/>
      <dgm:spPr/>
      <dgm:t>
        <a:bodyPr/>
        <a:lstStyle/>
        <a:p>
          <a:r>
            <a:rPr lang="en-US" sz="1600" dirty="0" smtClean="0">
              <a:solidFill>
                <a:schemeClr val="tx2"/>
              </a:solidFill>
            </a:rPr>
            <a:t>….+ </a:t>
          </a:r>
          <a:r>
            <a:rPr lang="en-US" sz="1600" dirty="0" smtClean="0">
              <a:solidFill>
                <a:schemeClr val="accent6"/>
              </a:solidFill>
            </a:rPr>
            <a:t>0.1 % </a:t>
          </a:r>
          <a:r>
            <a:rPr lang="en-US" sz="1600" dirty="0" smtClean="0">
              <a:solidFill>
                <a:schemeClr val="tx2"/>
              </a:solidFill>
            </a:rPr>
            <a:t>GDP per capita growth rate</a:t>
          </a:r>
          <a:endParaRPr lang="en-GB" sz="1600" dirty="0">
            <a:solidFill>
              <a:schemeClr val="accent6"/>
            </a:solidFill>
          </a:endParaRPr>
        </a:p>
      </dgm:t>
    </dgm:pt>
    <dgm:pt modelId="{A8666692-2F64-44A6-832B-A8F7D1B3FED8}" type="parTrans" cxnId="{E5FA0B4D-48BF-4F15-AD03-32315AB9B924}">
      <dgm:prSet/>
      <dgm:spPr/>
      <dgm:t>
        <a:bodyPr/>
        <a:lstStyle/>
        <a:p>
          <a:endParaRPr lang="en-GB" sz="1600"/>
        </a:p>
      </dgm:t>
    </dgm:pt>
    <dgm:pt modelId="{4EB0FB79-42E0-435D-9171-AB1D7F4B0B5A}" type="sibTrans" cxnId="{E5FA0B4D-48BF-4F15-AD03-32315AB9B924}">
      <dgm:prSet/>
      <dgm:spPr/>
      <dgm:t>
        <a:bodyPr/>
        <a:lstStyle/>
        <a:p>
          <a:endParaRPr lang="en-GB" sz="1600"/>
        </a:p>
      </dgm:t>
    </dgm:pt>
    <dgm:pt modelId="{CD09F252-E090-464B-9867-35780821EAD4}" type="pres">
      <dgm:prSet presAssocID="{C1D5A236-D2CF-429F-BB5C-EAC6FE8C573F}" presName="compositeShape" presStyleCnt="0">
        <dgm:presLayoutVars>
          <dgm:chMax val="2"/>
          <dgm:dir/>
          <dgm:resizeHandles val="exact"/>
        </dgm:presLayoutVars>
      </dgm:prSet>
      <dgm:spPr/>
      <dgm:t>
        <a:bodyPr/>
        <a:lstStyle/>
        <a:p>
          <a:endParaRPr lang="en-GB"/>
        </a:p>
      </dgm:t>
    </dgm:pt>
    <dgm:pt modelId="{08762651-872B-4B2B-972A-606D5F818633}" type="pres">
      <dgm:prSet presAssocID="{C1D5A236-D2CF-429F-BB5C-EAC6FE8C573F}" presName="divider" presStyleLbl="fgShp" presStyleIdx="0" presStyleCnt="1"/>
      <dgm:spPr/>
    </dgm:pt>
    <dgm:pt modelId="{43EB90D7-F04C-46AD-A846-B4D172333E53}" type="pres">
      <dgm:prSet presAssocID="{77998DD5-EC6F-4814-8783-6F576AFBE8B1}" presName="downArrow" presStyleLbl="node1" presStyleIdx="0" presStyleCnt="2"/>
      <dgm:spPr/>
    </dgm:pt>
    <dgm:pt modelId="{1A94E7D0-B3EC-46AA-9088-1F63B2ED92C6}" type="pres">
      <dgm:prSet presAssocID="{77998DD5-EC6F-4814-8783-6F576AFBE8B1}" presName="downArrowText" presStyleLbl="revTx" presStyleIdx="0" presStyleCnt="2" custScaleX="140559">
        <dgm:presLayoutVars>
          <dgm:bulletEnabled val="1"/>
        </dgm:presLayoutVars>
      </dgm:prSet>
      <dgm:spPr/>
      <dgm:t>
        <a:bodyPr/>
        <a:lstStyle/>
        <a:p>
          <a:endParaRPr lang="en-GB"/>
        </a:p>
      </dgm:t>
    </dgm:pt>
    <dgm:pt modelId="{8B136D5F-18A8-4ECF-A260-15B19DFB0010}" type="pres">
      <dgm:prSet presAssocID="{B842FBFC-9A98-4E03-9A5E-012324053546}" presName="upArrow" presStyleLbl="node1" presStyleIdx="1" presStyleCnt="2"/>
      <dgm:spPr/>
    </dgm:pt>
    <dgm:pt modelId="{F8B7B5CC-CE23-41A0-907A-FB297A131946}" type="pres">
      <dgm:prSet presAssocID="{B842FBFC-9A98-4E03-9A5E-012324053546}" presName="upArrowText" presStyleLbl="revTx" presStyleIdx="1" presStyleCnt="2" custScaleX="180452" custLinFactNeighborY="-15207">
        <dgm:presLayoutVars>
          <dgm:bulletEnabled val="1"/>
        </dgm:presLayoutVars>
      </dgm:prSet>
      <dgm:spPr/>
      <dgm:t>
        <a:bodyPr/>
        <a:lstStyle/>
        <a:p>
          <a:endParaRPr lang="en-GB"/>
        </a:p>
      </dgm:t>
    </dgm:pt>
  </dgm:ptLst>
  <dgm:cxnLst>
    <dgm:cxn modelId="{849A1C5A-94E7-4E65-A0DB-CCC49AF12335}" type="presOf" srcId="{B842FBFC-9A98-4E03-9A5E-012324053546}" destId="{F8B7B5CC-CE23-41A0-907A-FB297A131946}" srcOrd="0" destOrd="0" presId="urn:microsoft.com/office/officeart/2005/8/layout/arrow3"/>
    <dgm:cxn modelId="{E5FA0B4D-48BF-4F15-AD03-32315AB9B924}" srcId="{C1D5A236-D2CF-429F-BB5C-EAC6FE8C573F}" destId="{B842FBFC-9A98-4E03-9A5E-012324053546}" srcOrd="1" destOrd="0" parTransId="{A8666692-2F64-44A6-832B-A8F7D1B3FED8}" sibTransId="{4EB0FB79-42E0-435D-9171-AB1D7F4B0B5A}"/>
    <dgm:cxn modelId="{3909D0E8-D715-4483-9888-7B3237A2F8CC}" type="presOf" srcId="{77998DD5-EC6F-4814-8783-6F576AFBE8B1}" destId="{1A94E7D0-B3EC-46AA-9088-1F63B2ED92C6}" srcOrd="0" destOrd="0" presId="urn:microsoft.com/office/officeart/2005/8/layout/arrow3"/>
    <dgm:cxn modelId="{66801923-520C-4B08-A7FC-A8EF4445FB0F}" type="presOf" srcId="{C1D5A236-D2CF-429F-BB5C-EAC6FE8C573F}" destId="{CD09F252-E090-464B-9867-35780821EAD4}" srcOrd="0" destOrd="0" presId="urn:microsoft.com/office/officeart/2005/8/layout/arrow3"/>
    <dgm:cxn modelId="{276E889A-E24C-4BE6-B321-D2499BDD6FB5}" srcId="{C1D5A236-D2CF-429F-BB5C-EAC6FE8C573F}" destId="{77998DD5-EC6F-4814-8783-6F576AFBE8B1}" srcOrd="0" destOrd="0" parTransId="{E688A5AB-D034-4AB6-BB94-47606DC89D5C}" sibTransId="{9ADB1483-8FD0-4A21-8FE4-13DCA266785F}"/>
    <dgm:cxn modelId="{E4433978-1E93-47ED-8C84-DB9897E23EDD}" type="presParOf" srcId="{CD09F252-E090-464B-9867-35780821EAD4}" destId="{08762651-872B-4B2B-972A-606D5F818633}" srcOrd="0" destOrd="0" presId="urn:microsoft.com/office/officeart/2005/8/layout/arrow3"/>
    <dgm:cxn modelId="{A7EC6F25-453C-40AC-B590-75337E99C095}" type="presParOf" srcId="{CD09F252-E090-464B-9867-35780821EAD4}" destId="{43EB90D7-F04C-46AD-A846-B4D172333E53}" srcOrd="1" destOrd="0" presId="urn:microsoft.com/office/officeart/2005/8/layout/arrow3"/>
    <dgm:cxn modelId="{70D954CC-EB42-46E1-BD4A-FB146CBF6725}" type="presParOf" srcId="{CD09F252-E090-464B-9867-35780821EAD4}" destId="{1A94E7D0-B3EC-46AA-9088-1F63B2ED92C6}" srcOrd="2" destOrd="0" presId="urn:microsoft.com/office/officeart/2005/8/layout/arrow3"/>
    <dgm:cxn modelId="{9C23A2A9-2296-4574-9974-21846A146F21}" type="presParOf" srcId="{CD09F252-E090-464B-9867-35780821EAD4}" destId="{8B136D5F-18A8-4ECF-A260-15B19DFB0010}" srcOrd="3" destOrd="0" presId="urn:microsoft.com/office/officeart/2005/8/layout/arrow3"/>
    <dgm:cxn modelId="{AD78A73A-2313-4529-BDA2-A39FDA3EF775}" type="presParOf" srcId="{CD09F252-E090-464B-9867-35780821EAD4}" destId="{F8B7B5CC-CE23-41A0-907A-FB297A131946}" srcOrd="4" destOrd="0" presId="urn:microsoft.com/office/officeart/2005/8/layout/arrow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689FB9D-4278-4536-B2C4-18BF53636B3B}" type="doc">
      <dgm:prSet loTypeId="urn:microsoft.com/office/officeart/2005/8/layout/hList7#2" loCatId="list" qsTypeId="urn:microsoft.com/office/officeart/2005/8/quickstyle/simple1" qsCatId="simple" csTypeId="urn:microsoft.com/office/officeart/2005/8/colors/accent0_3" csCatId="mainScheme" phldr="1"/>
      <dgm:spPr/>
    </dgm:pt>
    <dgm:pt modelId="{55C38E56-B88F-41B3-B01C-74F26A4CB3D9}">
      <dgm:prSet phldrT="[Text]" custT="1"/>
      <dgm:spPr/>
      <dgm:t>
        <a:bodyPr/>
        <a:lstStyle/>
        <a:p>
          <a:r>
            <a:rPr lang="en-GB" sz="2400" b="1" noProof="0" dirty="0" smtClean="0">
              <a:latin typeface="Arial" panose="020B0604020202020204" pitchFamily="34" charset="0"/>
              <a:cs typeface="Arial" panose="020B0604020202020204" pitchFamily="34" charset="0"/>
            </a:rPr>
            <a:t>Invest in trade facilitation</a:t>
          </a:r>
          <a:endParaRPr lang="en-GB" sz="2400" b="1" noProof="0" dirty="0">
            <a:latin typeface="Arial" panose="020B0604020202020204" pitchFamily="34" charset="0"/>
            <a:cs typeface="Arial" panose="020B0604020202020204" pitchFamily="34" charset="0"/>
          </a:endParaRPr>
        </a:p>
      </dgm:t>
    </dgm:pt>
    <dgm:pt modelId="{7DB5089F-064F-48BD-852E-B669A3D203D6}" type="parTrans" cxnId="{6D6F1D0D-B601-4B73-8113-DCAE318429C6}">
      <dgm:prSet/>
      <dgm:spPr/>
      <dgm:t>
        <a:bodyPr/>
        <a:lstStyle/>
        <a:p>
          <a:endParaRPr lang="en-GB"/>
        </a:p>
      </dgm:t>
    </dgm:pt>
    <dgm:pt modelId="{53E0A44C-1A30-46A6-AC6C-7F43B4A817E4}" type="sibTrans" cxnId="{6D6F1D0D-B601-4B73-8113-DCAE318429C6}">
      <dgm:prSet/>
      <dgm:spPr/>
      <dgm:t>
        <a:bodyPr/>
        <a:lstStyle/>
        <a:p>
          <a:endParaRPr lang="en-GB"/>
        </a:p>
      </dgm:t>
    </dgm:pt>
    <dgm:pt modelId="{191AD08A-14D1-4F9A-8A63-F94BD1771F60}">
      <dgm:prSet phldrT="[Text]" custT="1"/>
      <dgm:spPr/>
      <dgm:t>
        <a:bodyPr/>
        <a:lstStyle/>
        <a:p>
          <a:endParaRPr lang="en-US" sz="1900" dirty="0" smtClean="0">
            <a:ea typeface="ＭＳ Ｐゴシック" pitchFamily="34" charset="-128"/>
          </a:endParaRPr>
        </a:p>
        <a:p>
          <a:r>
            <a:rPr lang="en-GB" sz="2400" b="1" noProof="0" dirty="0" smtClean="0">
              <a:latin typeface="Arial" panose="020B0604020202020204" pitchFamily="34" charset="0"/>
              <a:ea typeface="ＭＳ Ｐゴシック" pitchFamily="34" charset="-128"/>
              <a:cs typeface="Arial" panose="020B0604020202020204" pitchFamily="34" charset="0"/>
            </a:rPr>
            <a:t>Seize capacity building and technical assistance opportunities</a:t>
          </a:r>
          <a:endParaRPr lang="en-GB" sz="2400" b="1" noProof="0" dirty="0">
            <a:latin typeface="Arial" panose="020B0604020202020204" pitchFamily="34" charset="0"/>
            <a:cs typeface="Arial" panose="020B0604020202020204" pitchFamily="34" charset="0"/>
          </a:endParaRPr>
        </a:p>
      </dgm:t>
    </dgm:pt>
    <dgm:pt modelId="{6625AA65-AEFF-40F9-A37A-E4AA1E9A8415}" type="parTrans" cxnId="{70C710CF-E1B9-4339-A416-8A75C06AD25D}">
      <dgm:prSet/>
      <dgm:spPr/>
      <dgm:t>
        <a:bodyPr/>
        <a:lstStyle/>
        <a:p>
          <a:endParaRPr lang="en-GB"/>
        </a:p>
      </dgm:t>
    </dgm:pt>
    <dgm:pt modelId="{CFE6625D-19FB-4AE0-8544-DCD9F8F68821}" type="sibTrans" cxnId="{70C710CF-E1B9-4339-A416-8A75C06AD25D}">
      <dgm:prSet/>
      <dgm:spPr/>
      <dgm:t>
        <a:bodyPr/>
        <a:lstStyle/>
        <a:p>
          <a:endParaRPr lang="en-GB"/>
        </a:p>
      </dgm:t>
    </dgm:pt>
    <dgm:pt modelId="{56D9C85E-FB33-4DF0-AA2A-8649A5C36D7E}">
      <dgm:prSet phldrT="[Text]" custT="1"/>
      <dgm:spPr/>
      <dgm:t>
        <a:bodyPr/>
        <a:lstStyle/>
        <a:p>
          <a:r>
            <a:rPr lang="en-GB" sz="2400" b="1" noProof="0" dirty="0" smtClean="0">
              <a:latin typeface="Arial" panose="020B0604020202020204" pitchFamily="34" charset="0"/>
              <a:cs typeface="Arial" panose="020B0604020202020204" pitchFamily="34" charset="0"/>
            </a:rPr>
            <a:t>Build public-private partnerships</a:t>
          </a:r>
          <a:endParaRPr lang="en-GB" sz="2400" b="1" noProof="0" dirty="0">
            <a:latin typeface="Arial" panose="020B0604020202020204" pitchFamily="34" charset="0"/>
            <a:cs typeface="Arial" panose="020B0604020202020204" pitchFamily="34" charset="0"/>
          </a:endParaRPr>
        </a:p>
      </dgm:t>
    </dgm:pt>
    <dgm:pt modelId="{E3D738BD-9A5A-4AC6-9DCA-33082E6A2F1C}" type="parTrans" cxnId="{9C3B8F34-4D2B-4B78-AA49-3F7F2BE25515}">
      <dgm:prSet/>
      <dgm:spPr/>
      <dgm:t>
        <a:bodyPr/>
        <a:lstStyle/>
        <a:p>
          <a:endParaRPr lang="en-GB"/>
        </a:p>
      </dgm:t>
    </dgm:pt>
    <dgm:pt modelId="{9BD13DFA-955D-496B-9BB6-5EB0C0AA7307}" type="sibTrans" cxnId="{9C3B8F34-4D2B-4B78-AA49-3F7F2BE25515}">
      <dgm:prSet/>
      <dgm:spPr/>
      <dgm:t>
        <a:bodyPr/>
        <a:lstStyle/>
        <a:p>
          <a:endParaRPr lang="en-GB"/>
        </a:p>
      </dgm:t>
    </dgm:pt>
    <dgm:pt modelId="{BF40027B-4530-4EF2-886E-AE3C89B5E451}" type="pres">
      <dgm:prSet presAssocID="{1689FB9D-4278-4536-B2C4-18BF53636B3B}" presName="Name0" presStyleCnt="0">
        <dgm:presLayoutVars>
          <dgm:dir/>
          <dgm:resizeHandles val="exact"/>
        </dgm:presLayoutVars>
      </dgm:prSet>
      <dgm:spPr/>
    </dgm:pt>
    <dgm:pt modelId="{304EDD49-6421-433D-AEFC-8DAF4196ABEA}" type="pres">
      <dgm:prSet presAssocID="{1689FB9D-4278-4536-B2C4-18BF53636B3B}" presName="fgShape" presStyleLbl="fgShp" presStyleIdx="0" presStyleCnt="1" custLinFactNeighborX="731" custLinFactNeighborY="64592"/>
      <dgm:spPr/>
    </dgm:pt>
    <dgm:pt modelId="{4EDC0653-A2A3-45ED-BC8C-D1096AC2072E}" type="pres">
      <dgm:prSet presAssocID="{1689FB9D-4278-4536-B2C4-18BF53636B3B}" presName="linComp" presStyleCnt="0"/>
      <dgm:spPr/>
    </dgm:pt>
    <dgm:pt modelId="{2F15F528-57C7-4AB2-B3BC-1E2A0D5E62C0}" type="pres">
      <dgm:prSet presAssocID="{55C38E56-B88F-41B3-B01C-74F26A4CB3D9}" presName="compNode" presStyleCnt="0"/>
      <dgm:spPr/>
    </dgm:pt>
    <dgm:pt modelId="{4711C6CD-50FF-4969-889D-700107C64F23}" type="pres">
      <dgm:prSet presAssocID="{55C38E56-B88F-41B3-B01C-74F26A4CB3D9}" presName="bkgdShape" presStyleLbl="node1" presStyleIdx="0" presStyleCnt="3" custLinFactNeighborX="3552"/>
      <dgm:spPr/>
      <dgm:t>
        <a:bodyPr/>
        <a:lstStyle/>
        <a:p>
          <a:endParaRPr lang="es-ES_tradnl"/>
        </a:p>
      </dgm:t>
    </dgm:pt>
    <dgm:pt modelId="{9C166FD6-4A65-4FA7-8165-C36A15F2D172}" type="pres">
      <dgm:prSet presAssocID="{55C38E56-B88F-41B3-B01C-74F26A4CB3D9}" presName="nodeTx" presStyleLbl="node1" presStyleIdx="0" presStyleCnt="3">
        <dgm:presLayoutVars>
          <dgm:bulletEnabled val="1"/>
        </dgm:presLayoutVars>
      </dgm:prSet>
      <dgm:spPr/>
      <dgm:t>
        <a:bodyPr/>
        <a:lstStyle/>
        <a:p>
          <a:endParaRPr lang="es-ES_tradnl"/>
        </a:p>
      </dgm:t>
    </dgm:pt>
    <dgm:pt modelId="{F0233DCA-94DD-471B-BCA8-4992FC929CCF}" type="pres">
      <dgm:prSet presAssocID="{55C38E56-B88F-41B3-B01C-74F26A4CB3D9}" presName="invisiNode" presStyleLbl="node1" presStyleIdx="0" presStyleCnt="3"/>
      <dgm:spPr/>
    </dgm:pt>
    <dgm:pt modelId="{9A544B75-C13B-4C34-AE01-E8B633DD79E3}" type="pres">
      <dgm:prSet presAssocID="{55C38E56-B88F-41B3-B01C-74F26A4CB3D9}" presName="imagNode" presStyleLbl="fgImgPlace1" presStyleIdx="0" presStyleCnt="3" custScaleX="128857" custScaleY="109399" custLinFactNeighborX="5316" custLinFactNeighborY="5920"/>
      <dgm:spPr>
        <a:prstGeom prst="round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pt>
    <dgm:pt modelId="{1D614323-4A01-4189-BF0B-E58A8791D910}" type="pres">
      <dgm:prSet presAssocID="{53E0A44C-1A30-46A6-AC6C-7F43B4A817E4}" presName="sibTrans" presStyleLbl="sibTrans2D1" presStyleIdx="0" presStyleCnt="0"/>
      <dgm:spPr/>
      <dgm:t>
        <a:bodyPr/>
        <a:lstStyle/>
        <a:p>
          <a:endParaRPr lang="es-ES_tradnl"/>
        </a:p>
      </dgm:t>
    </dgm:pt>
    <dgm:pt modelId="{63F2DF3B-3841-4A52-BAE6-514EC742142A}" type="pres">
      <dgm:prSet presAssocID="{191AD08A-14D1-4F9A-8A63-F94BD1771F60}" presName="compNode" presStyleCnt="0"/>
      <dgm:spPr/>
    </dgm:pt>
    <dgm:pt modelId="{144CBAF0-4A96-4E5E-99DF-B69FD3140761}" type="pres">
      <dgm:prSet presAssocID="{191AD08A-14D1-4F9A-8A63-F94BD1771F60}" presName="bkgdShape" presStyleLbl="node1" presStyleIdx="1" presStyleCnt="3"/>
      <dgm:spPr/>
      <dgm:t>
        <a:bodyPr/>
        <a:lstStyle/>
        <a:p>
          <a:endParaRPr lang="es-ES_tradnl"/>
        </a:p>
      </dgm:t>
    </dgm:pt>
    <dgm:pt modelId="{6E662E44-8CEA-4A2F-8BBB-E1FFE8497B11}" type="pres">
      <dgm:prSet presAssocID="{191AD08A-14D1-4F9A-8A63-F94BD1771F60}" presName="nodeTx" presStyleLbl="node1" presStyleIdx="1" presStyleCnt="3">
        <dgm:presLayoutVars>
          <dgm:bulletEnabled val="1"/>
        </dgm:presLayoutVars>
      </dgm:prSet>
      <dgm:spPr/>
      <dgm:t>
        <a:bodyPr/>
        <a:lstStyle/>
        <a:p>
          <a:endParaRPr lang="es-ES_tradnl"/>
        </a:p>
      </dgm:t>
    </dgm:pt>
    <dgm:pt modelId="{BA7C800B-1A42-4189-8806-B17658736C6F}" type="pres">
      <dgm:prSet presAssocID="{191AD08A-14D1-4F9A-8A63-F94BD1771F60}" presName="invisiNode" presStyleLbl="node1" presStyleIdx="1" presStyleCnt="3"/>
      <dgm:spPr/>
    </dgm:pt>
    <dgm:pt modelId="{F814B0E8-40F8-46D8-99FB-B373CDDEA1AF}" type="pres">
      <dgm:prSet presAssocID="{191AD08A-14D1-4F9A-8A63-F94BD1771F60}" presName="imagNode" presStyleLbl="fgImgPlace1" presStyleIdx="1" presStyleCnt="3" custScaleX="129858" custScaleY="104442" custLinFactNeighborX="0" custLinFactNeighborY="3441"/>
      <dgm:spPr>
        <a:prstGeom prst="round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73000" r="-73000"/>
          </a:stretch>
        </a:blipFill>
      </dgm:spPr>
    </dgm:pt>
    <dgm:pt modelId="{A14A8E30-96B3-4810-BEDB-D1AF433CED89}" type="pres">
      <dgm:prSet presAssocID="{CFE6625D-19FB-4AE0-8544-DCD9F8F68821}" presName="sibTrans" presStyleLbl="sibTrans2D1" presStyleIdx="0" presStyleCnt="0"/>
      <dgm:spPr/>
      <dgm:t>
        <a:bodyPr/>
        <a:lstStyle/>
        <a:p>
          <a:endParaRPr lang="es-ES_tradnl"/>
        </a:p>
      </dgm:t>
    </dgm:pt>
    <dgm:pt modelId="{1C4AACA3-443F-4C3A-8011-B67539151C41}" type="pres">
      <dgm:prSet presAssocID="{56D9C85E-FB33-4DF0-AA2A-8649A5C36D7E}" presName="compNode" presStyleCnt="0"/>
      <dgm:spPr/>
    </dgm:pt>
    <dgm:pt modelId="{ED2D1726-ED45-4D9E-A367-770705BA17A4}" type="pres">
      <dgm:prSet presAssocID="{56D9C85E-FB33-4DF0-AA2A-8649A5C36D7E}" presName="bkgdShape" presStyleLbl="node1" presStyleIdx="2" presStyleCnt="3"/>
      <dgm:spPr/>
      <dgm:t>
        <a:bodyPr/>
        <a:lstStyle/>
        <a:p>
          <a:endParaRPr lang="es-ES_tradnl"/>
        </a:p>
      </dgm:t>
    </dgm:pt>
    <dgm:pt modelId="{D8267C31-7F30-46D2-93DB-D2FBA77A87CE}" type="pres">
      <dgm:prSet presAssocID="{56D9C85E-FB33-4DF0-AA2A-8649A5C36D7E}" presName="nodeTx" presStyleLbl="node1" presStyleIdx="2" presStyleCnt="3">
        <dgm:presLayoutVars>
          <dgm:bulletEnabled val="1"/>
        </dgm:presLayoutVars>
      </dgm:prSet>
      <dgm:spPr/>
      <dgm:t>
        <a:bodyPr/>
        <a:lstStyle/>
        <a:p>
          <a:endParaRPr lang="es-ES_tradnl"/>
        </a:p>
      </dgm:t>
    </dgm:pt>
    <dgm:pt modelId="{1A246BC1-1F93-4289-917D-05292611871F}" type="pres">
      <dgm:prSet presAssocID="{56D9C85E-FB33-4DF0-AA2A-8649A5C36D7E}" presName="invisiNode" presStyleLbl="node1" presStyleIdx="2" presStyleCnt="3"/>
      <dgm:spPr/>
    </dgm:pt>
    <dgm:pt modelId="{360D2014-3FAA-47A4-9362-28CD25A38BE9}" type="pres">
      <dgm:prSet presAssocID="{56D9C85E-FB33-4DF0-AA2A-8649A5C36D7E}" presName="imagNode" presStyleLbl="fgImgPlace1" presStyleIdx="2" presStyleCnt="3" custScaleX="120227" custScaleY="104442"/>
      <dgm:spPr>
        <a:prstGeom prst="round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Lst>
  <dgm:cxnLst>
    <dgm:cxn modelId="{6D6F1D0D-B601-4B73-8113-DCAE318429C6}" srcId="{1689FB9D-4278-4536-B2C4-18BF53636B3B}" destId="{55C38E56-B88F-41B3-B01C-74F26A4CB3D9}" srcOrd="0" destOrd="0" parTransId="{7DB5089F-064F-48BD-852E-B669A3D203D6}" sibTransId="{53E0A44C-1A30-46A6-AC6C-7F43B4A817E4}"/>
    <dgm:cxn modelId="{9C3B8F34-4D2B-4B78-AA49-3F7F2BE25515}" srcId="{1689FB9D-4278-4536-B2C4-18BF53636B3B}" destId="{56D9C85E-FB33-4DF0-AA2A-8649A5C36D7E}" srcOrd="2" destOrd="0" parTransId="{E3D738BD-9A5A-4AC6-9DCA-33082E6A2F1C}" sibTransId="{9BD13DFA-955D-496B-9BB6-5EB0C0AA7307}"/>
    <dgm:cxn modelId="{9F9AB7CE-D036-43CB-8EE3-5044D6B102F1}" type="presOf" srcId="{56D9C85E-FB33-4DF0-AA2A-8649A5C36D7E}" destId="{D8267C31-7F30-46D2-93DB-D2FBA77A87CE}" srcOrd="1" destOrd="0" presId="urn:microsoft.com/office/officeart/2005/8/layout/hList7#2"/>
    <dgm:cxn modelId="{DD01ABDB-4D7F-4415-8C23-22ACC17647A9}" type="presOf" srcId="{55C38E56-B88F-41B3-B01C-74F26A4CB3D9}" destId="{4711C6CD-50FF-4969-889D-700107C64F23}" srcOrd="0" destOrd="0" presId="urn:microsoft.com/office/officeart/2005/8/layout/hList7#2"/>
    <dgm:cxn modelId="{85327470-6A3A-4BC7-AC5C-F26DC870B635}" type="presOf" srcId="{191AD08A-14D1-4F9A-8A63-F94BD1771F60}" destId="{144CBAF0-4A96-4E5E-99DF-B69FD3140761}" srcOrd="0" destOrd="0" presId="urn:microsoft.com/office/officeart/2005/8/layout/hList7#2"/>
    <dgm:cxn modelId="{63ED73B2-30BB-4A58-9860-64714FD45628}" type="presOf" srcId="{53E0A44C-1A30-46A6-AC6C-7F43B4A817E4}" destId="{1D614323-4A01-4189-BF0B-E58A8791D910}" srcOrd="0" destOrd="0" presId="urn:microsoft.com/office/officeart/2005/8/layout/hList7#2"/>
    <dgm:cxn modelId="{325884D3-A0EA-4909-85EC-6670B438E698}" type="presOf" srcId="{55C38E56-B88F-41B3-B01C-74F26A4CB3D9}" destId="{9C166FD6-4A65-4FA7-8165-C36A15F2D172}" srcOrd="1" destOrd="0" presId="urn:microsoft.com/office/officeart/2005/8/layout/hList7#2"/>
    <dgm:cxn modelId="{70C710CF-E1B9-4339-A416-8A75C06AD25D}" srcId="{1689FB9D-4278-4536-B2C4-18BF53636B3B}" destId="{191AD08A-14D1-4F9A-8A63-F94BD1771F60}" srcOrd="1" destOrd="0" parTransId="{6625AA65-AEFF-40F9-A37A-E4AA1E9A8415}" sibTransId="{CFE6625D-19FB-4AE0-8544-DCD9F8F68821}"/>
    <dgm:cxn modelId="{ED5627F5-0146-454C-8DC0-CE1267B1DD0F}" type="presOf" srcId="{191AD08A-14D1-4F9A-8A63-F94BD1771F60}" destId="{6E662E44-8CEA-4A2F-8BBB-E1FFE8497B11}" srcOrd="1" destOrd="0" presId="urn:microsoft.com/office/officeart/2005/8/layout/hList7#2"/>
    <dgm:cxn modelId="{0981A431-958D-450A-B996-9DE914A96F6A}" type="presOf" srcId="{56D9C85E-FB33-4DF0-AA2A-8649A5C36D7E}" destId="{ED2D1726-ED45-4D9E-A367-770705BA17A4}" srcOrd="0" destOrd="0" presId="urn:microsoft.com/office/officeart/2005/8/layout/hList7#2"/>
    <dgm:cxn modelId="{3C827160-F0CF-4A6B-86EE-F0C1B1D4484C}" type="presOf" srcId="{CFE6625D-19FB-4AE0-8544-DCD9F8F68821}" destId="{A14A8E30-96B3-4810-BEDB-D1AF433CED89}" srcOrd="0" destOrd="0" presId="urn:microsoft.com/office/officeart/2005/8/layout/hList7#2"/>
    <dgm:cxn modelId="{80020728-1D0A-4EB9-9C06-6BBE881F4609}" type="presOf" srcId="{1689FB9D-4278-4536-B2C4-18BF53636B3B}" destId="{BF40027B-4530-4EF2-886E-AE3C89B5E451}" srcOrd="0" destOrd="0" presId="urn:microsoft.com/office/officeart/2005/8/layout/hList7#2"/>
    <dgm:cxn modelId="{D3E6666F-03DA-4280-8892-374E6FE3454A}" type="presParOf" srcId="{BF40027B-4530-4EF2-886E-AE3C89B5E451}" destId="{304EDD49-6421-433D-AEFC-8DAF4196ABEA}" srcOrd="0" destOrd="0" presId="urn:microsoft.com/office/officeart/2005/8/layout/hList7#2"/>
    <dgm:cxn modelId="{E9E243FB-48A4-4D32-90FB-D22F026312BF}" type="presParOf" srcId="{BF40027B-4530-4EF2-886E-AE3C89B5E451}" destId="{4EDC0653-A2A3-45ED-BC8C-D1096AC2072E}" srcOrd="1" destOrd="0" presId="urn:microsoft.com/office/officeart/2005/8/layout/hList7#2"/>
    <dgm:cxn modelId="{8AE3289A-B257-4709-9E17-8D911BE97B8D}" type="presParOf" srcId="{4EDC0653-A2A3-45ED-BC8C-D1096AC2072E}" destId="{2F15F528-57C7-4AB2-B3BC-1E2A0D5E62C0}" srcOrd="0" destOrd="0" presId="urn:microsoft.com/office/officeart/2005/8/layout/hList7#2"/>
    <dgm:cxn modelId="{9050FE38-D98E-425D-9D81-BE3A5AE7DE9F}" type="presParOf" srcId="{2F15F528-57C7-4AB2-B3BC-1E2A0D5E62C0}" destId="{4711C6CD-50FF-4969-889D-700107C64F23}" srcOrd="0" destOrd="0" presId="urn:microsoft.com/office/officeart/2005/8/layout/hList7#2"/>
    <dgm:cxn modelId="{19F841B6-5564-4650-8482-1C7F938CB8DA}" type="presParOf" srcId="{2F15F528-57C7-4AB2-B3BC-1E2A0D5E62C0}" destId="{9C166FD6-4A65-4FA7-8165-C36A15F2D172}" srcOrd="1" destOrd="0" presId="urn:microsoft.com/office/officeart/2005/8/layout/hList7#2"/>
    <dgm:cxn modelId="{3B7C7580-5467-4638-BB92-C90274019435}" type="presParOf" srcId="{2F15F528-57C7-4AB2-B3BC-1E2A0D5E62C0}" destId="{F0233DCA-94DD-471B-BCA8-4992FC929CCF}" srcOrd="2" destOrd="0" presId="urn:microsoft.com/office/officeart/2005/8/layout/hList7#2"/>
    <dgm:cxn modelId="{126262C5-A075-49E4-A70F-A34B4D353EF4}" type="presParOf" srcId="{2F15F528-57C7-4AB2-B3BC-1E2A0D5E62C0}" destId="{9A544B75-C13B-4C34-AE01-E8B633DD79E3}" srcOrd="3" destOrd="0" presId="urn:microsoft.com/office/officeart/2005/8/layout/hList7#2"/>
    <dgm:cxn modelId="{5DC58547-07E4-4D48-A518-4DBFC9C57C14}" type="presParOf" srcId="{4EDC0653-A2A3-45ED-BC8C-D1096AC2072E}" destId="{1D614323-4A01-4189-BF0B-E58A8791D910}" srcOrd="1" destOrd="0" presId="urn:microsoft.com/office/officeart/2005/8/layout/hList7#2"/>
    <dgm:cxn modelId="{88678211-F8B8-4065-A6F6-64AEB830A548}" type="presParOf" srcId="{4EDC0653-A2A3-45ED-BC8C-D1096AC2072E}" destId="{63F2DF3B-3841-4A52-BAE6-514EC742142A}" srcOrd="2" destOrd="0" presId="urn:microsoft.com/office/officeart/2005/8/layout/hList7#2"/>
    <dgm:cxn modelId="{A7989A45-5688-465F-B5BC-54ADEF155B40}" type="presParOf" srcId="{63F2DF3B-3841-4A52-BAE6-514EC742142A}" destId="{144CBAF0-4A96-4E5E-99DF-B69FD3140761}" srcOrd="0" destOrd="0" presId="urn:microsoft.com/office/officeart/2005/8/layout/hList7#2"/>
    <dgm:cxn modelId="{CC24DF5B-5D58-4BD6-9B4A-6FACBECF1C5C}" type="presParOf" srcId="{63F2DF3B-3841-4A52-BAE6-514EC742142A}" destId="{6E662E44-8CEA-4A2F-8BBB-E1FFE8497B11}" srcOrd="1" destOrd="0" presId="urn:microsoft.com/office/officeart/2005/8/layout/hList7#2"/>
    <dgm:cxn modelId="{C5E6E600-FE89-4F11-BD40-0BE5B6AE186B}" type="presParOf" srcId="{63F2DF3B-3841-4A52-BAE6-514EC742142A}" destId="{BA7C800B-1A42-4189-8806-B17658736C6F}" srcOrd="2" destOrd="0" presId="urn:microsoft.com/office/officeart/2005/8/layout/hList7#2"/>
    <dgm:cxn modelId="{1611B7CF-57A1-4BD8-BD4B-61D562271BAF}" type="presParOf" srcId="{63F2DF3B-3841-4A52-BAE6-514EC742142A}" destId="{F814B0E8-40F8-46D8-99FB-B373CDDEA1AF}" srcOrd="3" destOrd="0" presId="urn:microsoft.com/office/officeart/2005/8/layout/hList7#2"/>
    <dgm:cxn modelId="{98234AD1-347B-4C4E-9CC1-BAC06EBFDA07}" type="presParOf" srcId="{4EDC0653-A2A3-45ED-BC8C-D1096AC2072E}" destId="{A14A8E30-96B3-4810-BEDB-D1AF433CED89}" srcOrd="3" destOrd="0" presId="urn:microsoft.com/office/officeart/2005/8/layout/hList7#2"/>
    <dgm:cxn modelId="{7E84006B-689B-48A8-90EA-78E5A17CDC7C}" type="presParOf" srcId="{4EDC0653-A2A3-45ED-BC8C-D1096AC2072E}" destId="{1C4AACA3-443F-4C3A-8011-B67539151C41}" srcOrd="4" destOrd="0" presId="urn:microsoft.com/office/officeart/2005/8/layout/hList7#2"/>
    <dgm:cxn modelId="{052A7E19-5900-4084-9003-AD3AC1E0148C}" type="presParOf" srcId="{1C4AACA3-443F-4C3A-8011-B67539151C41}" destId="{ED2D1726-ED45-4D9E-A367-770705BA17A4}" srcOrd="0" destOrd="0" presId="urn:microsoft.com/office/officeart/2005/8/layout/hList7#2"/>
    <dgm:cxn modelId="{BF2C193B-0B45-49C4-951C-8047CE8D7AB4}" type="presParOf" srcId="{1C4AACA3-443F-4C3A-8011-B67539151C41}" destId="{D8267C31-7F30-46D2-93DB-D2FBA77A87CE}" srcOrd="1" destOrd="0" presId="urn:microsoft.com/office/officeart/2005/8/layout/hList7#2"/>
    <dgm:cxn modelId="{EB5B3530-D8FE-428A-AEE4-42401665CB4F}" type="presParOf" srcId="{1C4AACA3-443F-4C3A-8011-B67539151C41}" destId="{1A246BC1-1F93-4289-917D-05292611871F}" srcOrd="2" destOrd="0" presId="urn:microsoft.com/office/officeart/2005/8/layout/hList7#2"/>
    <dgm:cxn modelId="{BD0625C0-C581-401A-BAE9-86FEBE835FE4}" type="presParOf" srcId="{1C4AACA3-443F-4C3A-8011-B67539151C41}" destId="{360D2014-3FAA-47A4-9362-28CD25A38BE9}" srcOrd="3" destOrd="0" presId="urn:microsoft.com/office/officeart/2005/8/layout/hList7#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07BD7B-96E4-4EB4-A0FC-66D108E8F83C}">
      <dsp:nvSpPr>
        <dsp:cNvPr id="0" name=""/>
        <dsp:cNvSpPr/>
      </dsp:nvSpPr>
      <dsp:spPr>
        <a:xfrm>
          <a:off x="-28545" y="0"/>
          <a:ext cx="6502400" cy="4064000"/>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521A65D-FCD7-45E0-8DCF-62A3AC16E677}">
      <dsp:nvSpPr>
        <dsp:cNvPr id="0" name=""/>
        <dsp:cNvSpPr/>
      </dsp:nvSpPr>
      <dsp:spPr>
        <a:xfrm>
          <a:off x="611940" y="3021990"/>
          <a:ext cx="149555" cy="1495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0ACD2A-EC89-4B01-B41D-8E1D04B9D06B}">
      <dsp:nvSpPr>
        <dsp:cNvPr id="0" name=""/>
        <dsp:cNvSpPr/>
      </dsp:nvSpPr>
      <dsp:spPr>
        <a:xfrm>
          <a:off x="752699" y="3136037"/>
          <a:ext cx="2373306" cy="4700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246" tIns="0" rIns="0" bIns="0" numCol="1" spcCol="1270" anchor="t" anchorCtr="0">
          <a:noAutofit/>
        </a:bodyPr>
        <a:lstStyle/>
        <a:p>
          <a:pPr lvl="0" algn="l" defTabSz="711200">
            <a:lnSpc>
              <a:spcPct val="90000"/>
            </a:lnSpc>
            <a:spcBef>
              <a:spcPct val="0"/>
            </a:spcBef>
            <a:spcAft>
              <a:spcPct val="35000"/>
            </a:spcAft>
          </a:pPr>
          <a:r>
            <a:rPr lang="fr-CH" sz="1600" b="1" kern="1200" dirty="0" smtClean="0">
              <a:solidFill>
                <a:schemeClr val="tx2"/>
              </a:solidFill>
            </a:rPr>
            <a:t>2005: in </a:t>
          </a:r>
          <a:r>
            <a:rPr lang="fr-CH" sz="1600" b="1" kern="1200" dirty="0" smtClean="0">
              <a:solidFill>
                <a:schemeClr val="accent6"/>
              </a:solidFill>
            </a:rPr>
            <a:t>20 </a:t>
          </a:r>
          <a:r>
            <a:rPr lang="fr-CH" sz="1600" b="1" kern="1200" dirty="0" smtClean="0">
              <a:solidFill>
                <a:schemeClr val="tx2"/>
              </a:solidFill>
            </a:rPr>
            <a:t>economies</a:t>
          </a:r>
          <a:endParaRPr lang="en-GB" sz="1600" b="1" kern="1200" dirty="0">
            <a:solidFill>
              <a:schemeClr val="tx2"/>
            </a:solidFill>
          </a:endParaRPr>
        </a:p>
      </dsp:txBody>
      <dsp:txXfrm>
        <a:off x="752699" y="3136037"/>
        <a:ext cx="2373306" cy="470074"/>
      </dsp:txXfrm>
    </dsp:sp>
    <dsp:sp modelId="{46E26356-DF75-439A-A37C-D9FFFE2118E2}">
      <dsp:nvSpPr>
        <dsp:cNvPr id="0" name=""/>
        <dsp:cNvSpPr/>
      </dsp:nvSpPr>
      <dsp:spPr>
        <a:xfrm>
          <a:off x="1668580" y="2076704"/>
          <a:ext cx="260096" cy="26009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0C52B33-731A-4A27-8454-957DD9A25E06}">
      <dsp:nvSpPr>
        <dsp:cNvPr id="0" name=""/>
        <dsp:cNvSpPr/>
      </dsp:nvSpPr>
      <dsp:spPr>
        <a:xfrm>
          <a:off x="1597592" y="2412943"/>
          <a:ext cx="2353760" cy="5575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819" tIns="0" rIns="0" bIns="0" numCol="1" spcCol="1270" anchor="t" anchorCtr="0">
          <a:noAutofit/>
        </a:bodyPr>
        <a:lstStyle/>
        <a:p>
          <a:pPr lvl="0" algn="l" defTabSz="711200">
            <a:lnSpc>
              <a:spcPct val="90000"/>
            </a:lnSpc>
            <a:spcBef>
              <a:spcPct val="0"/>
            </a:spcBef>
            <a:spcAft>
              <a:spcPct val="35000"/>
            </a:spcAft>
          </a:pPr>
          <a:r>
            <a:rPr lang="fr-CH" sz="1600" b="1" kern="1200" dirty="0" smtClean="0">
              <a:solidFill>
                <a:schemeClr val="tx2"/>
              </a:solidFill>
            </a:rPr>
            <a:t>2010: in </a:t>
          </a:r>
          <a:r>
            <a:rPr lang="fr-CH" sz="1600" b="1" kern="1200" dirty="0" smtClean="0">
              <a:solidFill>
                <a:schemeClr val="accent6"/>
              </a:solidFill>
            </a:rPr>
            <a:t>49</a:t>
          </a:r>
          <a:r>
            <a:rPr lang="fr-CH" sz="1600" b="1" kern="1200" dirty="0" smtClean="0">
              <a:solidFill>
                <a:schemeClr val="tx2"/>
              </a:solidFill>
            </a:rPr>
            <a:t> </a:t>
          </a:r>
          <a:r>
            <a:rPr lang="fr-CH" sz="1600" b="1" kern="1200" dirty="0" err="1" smtClean="0">
              <a:solidFill>
                <a:schemeClr val="tx2"/>
              </a:solidFill>
            </a:rPr>
            <a:t>economies</a:t>
          </a:r>
          <a:endParaRPr lang="en-GB" sz="1600" b="1" kern="1200" dirty="0">
            <a:solidFill>
              <a:schemeClr val="tx2"/>
            </a:solidFill>
          </a:endParaRPr>
        </a:p>
      </dsp:txBody>
      <dsp:txXfrm>
        <a:off x="1597592" y="2412943"/>
        <a:ext cx="2353760" cy="557582"/>
      </dsp:txXfrm>
    </dsp:sp>
    <dsp:sp modelId="{4FD26507-4BB5-4DEF-824C-40B94DEB36C6}">
      <dsp:nvSpPr>
        <dsp:cNvPr id="0" name=""/>
        <dsp:cNvSpPr/>
      </dsp:nvSpPr>
      <dsp:spPr>
        <a:xfrm>
          <a:off x="3017828" y="1380134"/>
          <a:ext cx="344627" cy="34462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A6BBB36-F450-4827-8065-1C8E2705DC7C}">
      <dsp:nvSpPr>
        <dsp:cNvPr id="0" name=""/>
        <dsp:cNvSpPr/>
      </dsp:nvSpPr>
      <dsp:spPr>
        <a:xfrm>
          <a:off x="2664300" y="1939189"/>
          <a:ext cx="3103927" cy="3246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2611" tIns="0" rIns="0" bIns="0" numCol="1" spcCol="1270" anchor="t" anchorCtr="0">
          <a:noAutofit/>
        </a:bodyPr>
        <a:lstStyle/>
        <a:p>
          <a:pPr lvl="0" algn="l" defTabSz="711200">
            <a:lnSpc>
              <a:spcPct val="90000"/>
            </a:lnSpc>
            <a:spcBef>
              <a:spcPct val="0"/>
            </a:spcBef>
            <a:spcAft>
              <a:spcPct val="35000"/>
            </a:spcAft>
          </a:pPr>
          <a:r>
            <a:rPr lang="fr-CH" sz="1600" b="1" kern="1200" dirty="0" smtClean="0">
              <a:solidFill>
                <a:schemeClr val="tx2"/>
              </a:solidFill>
            </a:rPr>
            <a:t>2012: in </a:t>
          </a:r>
          <a:r>
            <a:rPr lang="fr-CH" sz="1600" b="1" kern="1200" dirty="0" smtClean="0">
              <a:solidFill>
                <a:schemeClr val="accent6"/>
              </a:solidFill>
            </a:rPr>
            <a:t>71</a:t>
          </a:r>
          <a:r>
            <a:rPr lang="fr-CH" sz="1600" b="1" kern="1200" dirty="0" smtClean="0">
              <a:solidFill>
                <a:schemeClr val="tx2"/>
              </a:solidFill>
            </a:rPr>
            <a:t> economies</a:t>
          </a:r>
          <a:endParaRPr lang="en-GB" sz="1600" b="1" kern="1200" dirty="0">
            <a:solidFill>
              <a:schemeClr val="tx2"/>
            </a:solidFill>
          </a:endParaRPr>
        </a:p>
      </dsp:txBody>
      <dsp:txXfrm>
        <a:off x="2664300" y="1939189"/>
        <a:ext cx="3103927" cy="324618"/>
      </dsp:txXfrm>
    </dsp:sp>
    <dsp:sp modelId="{4E5A621A-67C9-4664-BD1C-E6E2C78F038D}">
      <dsp:nvSpPr>
        <dsp:cNvPr id="0" name=""/>
        <dsp:cNvSpPr/>
      </dsp:nvSpPr>
      <dsp:spPr>
        <a:xfrm>
          <a:off x="4487371" y="919276"/>
          <a:ext cx="461670" cy="46167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36ED3D7-F7AB-4EE6-8280-AA786136518F}">
      <dsp:nvSpPr>
        <dsp:cNvPr id="0" name=""/>
        <dsp:cNvSpPr/>
      </dsp:nvSpPr>
      <dsp:spPr>
        <a:xfrm>
          <a:off x="3932611" y="1385350"/>
          <a:ext cx="2936693" cy="44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4630" tIns="0" rIns="0" bIns="0" numCol="1" spcCol="1270" anchor="t" anchorCtr="0">
          <a:noAutofit/>
        </a:bodyPr>
        <a:lstStyle/>
        <a:p>
          <a:pPr lvl="0" algn="l" defTabSz="711200">
            <a:lnSpc>
              <a:spcPct val="90000"/>
            </a:lnSpc>
            <a:spcBef>
              <a:spcPct val="0"/>
            </a:spcBef>
            <a:spcAft>
              <a:spcPct val="35000"/>
            </a:spcAft>
          </a:pPr>
          <a:r>
            <a:rPr lang="fr-CH" sz="1600" b="1" kern="1200" dirty="0" smtClean="0">
              <a:solidFill>
                <a:schemeClr val="tx2"/>
              </a:solidFill>
            </a:rPr>
            <a:t>2015: in </a:t>
          </a:r>
          <a:r>
            <a:rPr lang="fr-CH" sz="1600" b="1" kern="1200" dirty="0" smtClean="0">
              <a:solidFill>
                <a:schemeClr val="accent6"/>
              </a:solidFill>
            </a:rPr>
            <a:t>100</a:t>
          </a:r>
          <a:r>
            <a:rPr lang="fr-CH" sz="1600" b="1" kern="1200" dirty="0" smtClean="0">
              <a:solidFill>
                <a:schemeClr val="tx2"/>
              </a:solidFill>
            </a:rPr>
            <a:t> economies &amp; some regions (ASEAN)?</a:t>
          </a:r>
          <a:endParaRPr lang="en-GB" sz="1600" b="1" kern="1200" dirty="0">
            <a:solidFill>
              <a:schemeClr val="tx2"/>
            </a:solidFill>
          </a:endParaRPr>
        </a:p>
      </dsp:txBody>
      <dsp:txXfrm>
        <a:off x="3932611" y="1385350"/>
        <a:ext cx="2936693" cy="44640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List7#2">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6411"/>
          </a:xfrm>
          <a:prstGeom prst="rect">
            <a:avLst/>
          </a:prstGeom>
        </p:spPr>
        <p:txBody>
          <a:bodyPr vert="horz" lIns="91440" tIns="45720" rIns="91440" bIns="45720" rtlCol="0"/>
          <a:lstStyle>
            <a:lvl1pPr algn="r">
              <a:defRPr sz="1200"/>
            </a:lvl1pPr>
          </a:lstStyle>
          <a:p>
            <a:fld id="{8E2CC2E9-7696-4CBF-9D71-D7BF45EB93F0}" type="datetimeFigureOut">
              <a:rPr lang="en-GB" smtClean="0"/>
              <a:t>23/06/2016</a:t>
            </a:fld>
            <a:endParaRPr lang="en-GB"/>
          </a:p>
        </p:txBody>
      </p:sp>
      <p:sp>
        <p:nvSpPr>
          <p:cNvPr id="4" name="Footer Placeholder 3"/>
          <p:cNvSpPr>
            <a:spLocks noGrp="1"/>
          </p:cNvSpPr>
          <p:nvPr>
            <p:ph type="ftr" sz="quarter" idx="2"/>
          </p:nvPr>
        </p:nvSpPr>
        <p:spPr>
          <a:xfrm>
            <a:off x="0" y="9430091"/>
            <a:ext cx="2945659" cy="496411"/>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30091"/>
            <a:ext cx="2945659" cy="496411"/>
          </a:xfrm>
          <a:prstGeom prst="rect">
            <a:avLst/>
          </a:prstGeom>
        </p:spPr>
        <p:txBody>
          <a:bodyPr vert="horz" lIns="91440" tIns="45720" rIns="91440" bIns="45720" rtlCol="0" anchor="b"/>
          <a:lstStyle>
            <a:lvl1pPr algn="r">
              <a:defRPr sz="1200"/>
            </a:lvl1pPr>
          </a:lstStyle>
          <a:p>
            <a:fld id="{2097ABE6-BAF0-4B16-AFBD-C46F5D5E7A3C}" type="slidenum">
              <a:rPr lang="en-GB" smtClean="0"/>
              <a:t>‹#›</a:t>
            </a:fld>
            <a:endParaRPr lang="en-GB"/>
          </a:p>
        </p:txBody>
      </p:sp>
    </p:spTree>
    <p:extLst>
      <p:ext uri="{BB962C8B-B14F-4D97-AF65-F5344CB8AC3E}">
        <p14:creationId xmlns:p14="http://schemas.microsoft.com/office/powerpoint/2010/main" val="7454692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D0022E57-1EC8-4133-A3A7-A334E9008ECD}" type="datetimeFigureOut">
              <a:rPr lang="en-GB" smtClean="0"/>
              <a:t>23/06/2016</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3F0D7FBE-DC1C-489B-BC52-56BD227F2FFB}" type="slidenum">
              <a:rPr lang="en-GB" smtClean="0"/>
              <a:t>‹#›</a:t>
            </a:fld>
            <a:endParaRPr lang="en-GB"/>
          </a:p>
        </p:txBody>
      </p:sp>
    </p:spTree>
    <p:extLst>
      <p:ext uri="{BB962C8B-B14F-4D97-AF65-F5344CB8AC3E}">
        <p14:creationId xmlns:p14="http://schemas.microsoft.com/office/powerpoint/2010/main" val="966265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8" Type="http://schemas.openxmlformats.org/officeDocument/2006/relationships/hyperlink" Target="http://tfig.unece.org/contents/uncitral-model-law-ecommerce.htm" TargetMode="External"/><Relationship Id="rId3" Type="http://schemas.openxmlformats.org/officeDocument/2006/relationships/hyperlink" Target="http://tfig.unece.org/contents/recommendation-33.htm" TargetMode="External"/><Relationship Id="rId7" Type="http://schemas.openxmlformats.org/officeDocument/2006/relationships/hyperlink" Target="http://tfig.unece.org/contents/recommendation-35.htm" TargetMode="External"/><Relationship Id="rId2" Type="http://schemas.openxmlformats.org/officeDocument/2006/relationships/slide" Target="../slides/slide15.xml"/><Relationship Id="rId1" Type="http://schemas.openxmlformats.org/officeDocument/2006/relationships/notesMaster" Target="../notesMasters/notesMaster1.xml"/><Relationship Id="rId6" Type="http://schemas.openxmlformats.org/officeDocument/2006/relationships/hyperlink" Target="http://tfig.unece.org/contents/recommendation-18.htm" TargetMode="External"/><Relationship Id="rId5" Type="http://schemas.openxmlformats.org/officeDocument/2006/relationships/hyperlink" Target="http://tfig.unece.org/contents/recommendation-4.htm" TargetMode="External"/><Relationship Id="rId10" Type="http://schemas.openxmlformats.org/officeDocument/2006/relationships/hyperlink" Target="http://tfig.unece.org/contents/unnext-legal-guide-paperless-trade.htm" TargetMode="External"/><Relationship Id="rId4" Type="http://schemas.openxmlformats.org/officeDocument/2006/relationships/hyperlink" Target="http://tfig.unece.org/contents/wco-single-window-compendium.htm" TargetMode="External"/><Relationship Id="rId9" Type="http://schemas.openxmlformats.org/officeDocument/2006/relationships/hyperlink" Target="http://tfig.unece.org/contents/uncitral-model-law-esignatures.htm" TargetMode="External"/></Relationships>
</file>

<file path=ppt/notesSlides/_rels/notesSlide16.xml.rels><?xml version="1.0" encoding="UTF-8" standalone="yes"?>
<Relationships xmlns="http://schemas.openxmlformats.org/package/2006/relationships"><Relationship Id="rId8" Type="http://schemas.openxmlformats.org/officeDocument/2006/relationships/hyperlink" Target="http://tfig.unece.org/contents/uncitral-model-law-ecommerce.htm" TargetMode="External"/><Relationship Id="rId3" Type="http://schemas.openxmlformats.org/officeDocument/2006/relationships/hyperlink" Target="http://tfig.unece.org/contents/recommendation-33.htm" TargetMode="External"/><Relationship Id="rId7" Type="http://schemas.openxmlformats.org/officeDocument/2006/relationships/hyperlink" Target="http://tfig.unece.org/contents/recommendation-35.htm"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tfig.unece.org/contents/recommendation-18.htm" TargetMode="External"/><Relationship Id="rId5" Type="http://schemas.openxmlformats.org/officeDocument/2006/relationships/hyperlink" Target="http://tfig.unece.org/contents/recommendation-4.htm" TargetMode="External"/><Relationship Id="rId10" Type="http://schemas.openxmlformats.org/officeDocument/2006/relationships/hyperlink" Target="http://tfig.unece.org/contents/unnext-legal-guide-paperless-trade.htm" TargetMode="External"/><Relationship Id="rId4" Type="http://schemas.openxmlformats.org/officeDocument/2006/relationships/hyperlink" Target="http://tfig.unece.org/contents/wco-single-window-compendium.htm" TargetMode="External"/><Relationship Id="rId9" Type="http://schemas.openxmlformats.org/officeDocument/2006/relationships/hyperlink" Target="http://tfig.unece.org/contents/uncitral-model-law-esignatures.htm"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F0D7FBE-DC1C-489B-BC52-56BD227F2FFB}" type="slidenum">
              <a:rPr lang="en-GB" smtClean="0"/>
              <a:t>1</a:t>
            </a:fld>
            <a:endParaRPr lang="en-GB"/>
          </a:p>
        </p:txBody>
      </p:sp>
    </p:spTree>
    <p:extLst>
      <p:ext uri="{BB962C8B-B14F-4D97-AF65-F5344CB8AC3E}">
        <p14:creationId xmlns:p14="http://schemas.microsoft.com/office/powerpoint/2010/main" val="13155386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F0D7FBE-DC1C-489B-BC52-56BD227F2FFB}" type="slidenum">
              <a:rPr lang="en-GB" smtClean="0"/>
              <a:t>2</a:t>
            </a:fld>
            <a:endParaRPr lang="en-GB"/>
          </a:p>
        </p:txBody>
      </p:sp>
    </p:spTree>
    <p:extLst>
      <p:ext uri="{BB962C8B-B14F-4D97-AF65-F5344CB8AC3E}">
        <p14:creationId xmlns:p14="http://schemas.microsoft.com/office/powerpoint/2010/main" val="37430641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smtClean="0"/>
              <a:t>The</a:t>
            </a:r>
            <a:r>
              <a:rPr lang="en-GB" baseline="0" noProof="0" dirty="0" smtClean="0"/>
              <a:t> synergies between e-commerce (new technologies) and trade facilitation can contribute to reaching most, if not all, of the sustainable development goals</a:t>
            </a:r>
            <a:endParaRPr lang="fr-CH" baseline="0" noProof="0" dirty="0" smtClean="0"/>
          </a:p>
        </p:txBody>
      </p:sp>
      <p:sp>
        <p:nvSpPr>
          <p:cNvPr id="4" name="Slide Number Placeholder 3"/>
          <p:cNvSpPr>
            <a:spLocks noGrp="1"/>
          </p:cNvSpPr>
          <p:nvPr>
            <p:ph type="sldNum" sz="quarter" idx="10"/>
          </p:nvPr>
        </p:nvSpPr>
        <p:spPr/>
        <p:txBody>
          <a:bodyPr/>
          <a:lstStyle/>
          <a:p>
            <a:fld id="{3F0D7FBE-DC1C-489B-BC52-56BD227F2FFB}" type="slidenum">
              <a:rPr lang="en-GB" smtClean="0"/>
              <a:t>3</a:t>
            </a:fld>
            <a:endParaRPr lang="en-GB"/>
          </a:p>
        </p:txBody>
      </p:sp>
    </p:spTree>
    <p:extLst>
      <p:ext uri="{BB962C8B-B14F-4D97-AF65-F5344CB8AC3E}">
        <p14:creationId xmlns:p14="http://schemas.microsoft.com/office/powerpoint/2010/main" val="3524458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Especially</a:t>
            </a:r>
            <a:r>
              <a:rPr lang="en-US" baseline="0" noProof="0" dirty="0" smtClean="0"/>
              <a:t> for those in remote areas or with special </a:t>
            </a:r>
            <a:r>
              <a:rPr lang="en-US" baseline="0" noProof="0" dirty="0" smtClean="0"/>
              <a:t>needs</a:t>
            </a:r>
          </a:p>
          <a:p>
            <a:r>
              <a:rPr lang="en-US" baseline="0" noProof="0" dirty="0" smtClean="0"/>
              <a:t>For example, it could make good quality planting seed or agricultural tools available in rural areas</a:t>
            </a:r>
          </a:p>
          <a:p>
            <a:r>
              <a:rPr lang="en-US" baseline="0" noProof="0" dirty="0" smtClean="0"/>
              <a:t>Or</a:t>
            </a:r>
          </a:p>
          <a:p>
            <a:r>
              <a:rPr lang="en-US" baseline="0" noProof="0" dirty="0" smtClean="0"/>
              <a:t>Medical equipment, such as wheelchairs and crutches, </a:t>
            </a:r>
          </a:p>
          <a:p>
            <a:r>
              <a:rPr lang="en-US" baseline="0" noProof="0" dirty="0" smtClean="0"/>
              <a:t>and eventually even medication</a:t>
            </a:r>
            <a:endParaRPr lang="en-US" noProof="0" dirty="0"/>
          </a:p>
        </p:txBody>
      </p:sp>
      <p:sp>
        <p:nvSpPr>
          <p:cNvPr id="4" name="Slide Number Placeholder 3"/>
          <p:cNvSpPr>
            <a:spLocks noGrp="1"/>
          </p:cNvSpPr>
          <p:nvPr>
            <p:ph type="sldNum" sz="quarter" idx="10"/>
          </p:nvPr>
        </p:nvSpPr>
        <p:spPr/>
        <p:txBody>
          <a:bodyPr/>
          <a:lstStyle/>
          <a:p>
            <a:fld id="{3F0D7FBE-DC1C-489B-BC52-56BD227F2FFB}" type="slidenum">
              <a:rPr lang="en-GB" smtClean="0"/>
              <a:t>4</a:t>
            </a:fld>
            <a:endParaRPr lang="en-GB"/>
          </a:p>
        </p:txBody>
      </p:sp>
    </p:spTree>
    <p:extLst>
      <p:ext uri="{BB962C8B-B14F-4D97-AF65-F5344CB8AC3E}">
        <p14:creationId xmlns:p14="http://schemas.microsoft.com/office/powerpoint/2010/main" val="3373884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H" b="1" u="sng" dirty="0" smtClean="0"/>
              <a:t>Amazon</a:t>
            </a:r>
            <a:r>
              <a:rPr lang="fr-CH" dirty="0" smtClean="0"/>
              <a:t> (20 </a:t>
            </a:r>
            <a:r>
              <a:rPr lang="fr-CH" dirty="0" err="1" smtClean="0"/>
              <a:t>years</a:t>
            </a:r>
            <a:r>
              <a:rPr lang="fr-CH" dirty="0" smtClean="0"/>
              <a:t> on the</a:t>
            </a:r>
            <a:r>
              <a:rPr lang="fr-CH" baseline="0" dirty="0" smtClean="0"/>
              <a:t> Internet</a:t>
            </a:r>
            <a:r>
              <a:rPr lang="fr-CH" dirty="0" smtClean="0"/>
              <a:t>)</a:t>
            </a:r>
          </a:p>
          <a:p>
            <a:r>
              <a:rPr lang="fr-CH" sz="1200" b="0" i="0" kern="1200" dirty="0" smtClean="0">
                <a:solidFill>
                  <a:schemeClr val="tx1"/>
                </a:solidFill>
                <a:effectLst/>
                <a:latin typeface="+mn-lt"/>
                <a:ea typeface="+mn-ea"/>
                <a:cs typeface="+mn-cs"/>
              </a:rPr>
              <a:t>Amazon</a:t>
            </a:r>
            <a:r>
              <a:rPr lang="fr-CH" sz="1200" b="0" i="0" kern="1200" baseline="0" dirty="0" smtClean="0">
                <a:solidFill>
                  <a:schemeClr val="tx1"/>
                </a:solidFill>
                <a:effectLst/>
                <a:latin typeface="+mn-lt"/>
                <a:ea typeface="+mn-ea"/>
                <a:cs typeface="+mn-cs"/>
              </a:rPr>
              <a:t> has </a:t>
            </a:r>
            <a:r>
              <a:rPr lang="en-GB" sz="1200" b="0" i="0" kern="1200" dirty="0" smtClean="0">
                <a:solidFill>
                  <a:schemeClr val="tx1"/>
                </a:solidFill>
                <a:effectLst/>
                <a:latin typeface="+mn-lt"/>
                <a:ea typeface="+mn-ea"/>
                <a:cs typeface="+mn-cs"/>
              </a:rPr>
              <a:t> 240,000 employees</a:t>
            </a:r>
          </a:p>
          <a:p>
            <a:r>
              <a:rPr lang="en-GB" sz="1200" b="0" i="0" kern="1200" dirty="0" smtClean="0">
                <a:solidFill>
                  <a:schemeClr val="tx1"/>
                </a:solidFill>
                <a:effectLst/>
                <a:latin typeface="+mn-lt"/>
                <a:ea typeface="+mn-ea"/>
                <a:cs typeface="+mn-cs"/>
              </a:rPr>
              <a:t>20,000 people work at Amazon headquarters in Seattle.</a:t>
            </a:r>
          </a:p>
          <a:p>
            <a:r>
              <a:rPr lang="en-GB" sz="1200" b="0" i="0" kern="1200" dirty="0" smtClean="0">
                <a:solidFill>
                  <a:schemeClr val="tx1"/>
                </a:solidFill>
                <a:effectLst/>
                <a:latin typeface="+mn-lt"/>
                <a:ea typeface="+mn-ea"/>
                <a:cs typeface="+mn-cs"/>
              </a:rPr>
              <a:t>It</a:t>
            </a:r>
            <a:r>
              <a:rPr lang="en-GB" sz="1200" b="0" i="0" kern="1200" baseline="0" dirty="0" smtClean="0">
                <a:solidFill>
                  <a:schemeClr val="tx1"/>
                </a:solidFill>
                <a:effectLst/>
                <a:latin typeface="+mn-lt"/>
                <a:ea typeface="+mn-ea"/>
                <a:cs typeface="+mn-cs"/>
              </a:rPr>
              <a:t> has </a:t>
            </a:r>
            <a:r>
              <a:rPr lang="en-GB" sz="1200" b="0" i="0" kern="1200" dirty="0" smtClean="0">
                <a:solidFill>
                  <a:schemeClr val="tx1"/>
                </a:solidFill>
                <a:effectLst/>
                <a:latin typeface="+mn-lt"/>
                <a:ea typeface="+mn-ea"/>
                <a:cs typeface="+mn-cs"/>
              </a:rPr>
              <a:t>offices in more than 30 countries around the world</a:t>
            </a:r>
          </a:p>
          <a:p>
            <a:endParaRPr lang="fr-CH" sz="1200" b="0" i="0" kern="1200" dirty="0" smtClean="0">
              <a:solidFill>
                <a:schemeClr val="tx1"/>
              </a:solidFill>
              <a:effectLst/>
              <a:latin typeface="+mn-lt"/>
              <a:ea typeface="+mn-ea"/>
              <a:cs typeface="+mn-cs"/>
            </a:endParaRPr>
          </a:p>
          <a:p>
            <a:r>
              <a:rPr lang="fr-CH" sz="1200" b="1" i="0" u="sng" kern="1200" dirty="0" err="1" smtClean="0">
                <a:solidFill>
                  <a:schemeClr val="tx1"/>
                </a:solidFill>
                <a:effectLst/>
                <a:latin typeface="+mn-lt"/>
                <a:ea typeface="+mn-ea"/>
                <a:cs typeface="+mn-cs"/>
              </a:rPr>
              <a:t>Alibaba</a:t>
            </a:r>
            <a:r>
              <a:rPr lang="fr-CH" sz="1200" b="1" i="0" u="sng" kern="1200" dirty="0" smtClean="0">
                <a:solidFill>
                  <a:schemeClr val="tx1"/>
                </a:solidFill>
                <a:effectLst/>
                <a:latin typeface="+mn-lt"/>
                <a:ea typeface="+mn-ea"/>
                <a:cs typeface="+mn-cs"/>
              </a:rPr>
              <a:t> </a:t>
            </a:r>
          </a:p>
          <a:p>
            <a:r>
              <a:rPr lang="en-GB" sz="1200" b="0" i="0" kern="1200" dirty="0" smtClean="0">
                <a:solidFill>
                  <a:schemeClr val="tx1"/>
                </a:solidFill>
                <a:effectLst/>
                <a:latin typeface="+mn-lt"/>
                <a:ea typeface="+mn-ea"/>
                <a:cs typeface="+mn-cs"/>
              </a:rPr>
              <a:t>As of March 2016, the Chinese e-commerce corporation had 36,450 full-time employees, up from 34,985 in the previous year. The majority of employees are based in China.</a:t>
            </a:r>
          </a:p>
          <a:p>
            <a:endParaRPr lang="fr-CH" dirty="0" smtClean="0"/>
          </a:p>
          <a:p>
            <a:r>
              <a:rPr lang="fr-CH" b="1" u="sng" dirty="0" err="1" smtClean="0"/>
              <a:t>Jumia</a:t>
            </a:r>
            <a:r>
              <a:rPr lang="fr-CH" b="1" u="sng" dirty="0" smtClean="0"/>
              <a:t> </a:t>
            </a:r>
            <a:r>
              <a:rPr lang="fr-CH" b="1" u="sng" dirty="0" err="1" smtClean="0"/>
              <a:t>is</a:t>
            </a:r>
            <a:r>
              <a:rPr lang="fr-CH" b="1" u="sng" dirty="0" smtClean="0"/>
              <a:t> </a:t>
            </a:r>
            <a:r>
              <a:rPr lang="fr-CH" b="1" u="sng" dirty="0" err="1" smtClean="0"/>
              <a:t>based</a:t>
            </a:r>
            <a:r>
              <a:rPr lang="fr-CH" b="1" u="sng" dirty="0" smtClean="0"/>
              <a:t> in </a:t>
            </a:r>
            <a:r>
              <a:rPr lang="fr-CH" b="1" u="sng" dirty="0" err="1" smtClean="0"/>
              <a:t>Africa</a:t>
            </a:r>
            <a:r>
              <a:rPr lang="fr-CH" b="1" u="sng" dirty="0" smtClean="0"/>
              <a:t> and</a:t>
            </a:r>
            <a:r>
              <a:rPr lang="fr-CH" b="1" u="sng" baseline="0" dirty="0" smtClean="0"/>
              <a:t> has </a:t>
            </a:r>
            <a:r>
              <a:rPr lang="fr-CH" b="1" u="sng" baseline="0" dirty="0" err="1" smtClean="0"/>
              <a:t>developed</a:t>
            </a:r>
            <a:r>
              <a:rPr lang="fr-CH" b="1" u="sng" baseline="0" dirty="0" smtClean="0"/>
              <a:t> a commission-</a:t>
            </a:r>
            <a:r>
              <a:rPr lang="fr-CH" b="1" u="sng" baseline="0" dirty="0" err="1" smtClean="0"/>
              <a:t>based</a:t>
            </a:r>
            <a:r>
              <a:rPr lang="fr-CH" b="1" u="sng" baseline="0" dirty="0" smtClean="0"/>
              <a:t> s</a:t>
            </a:r>
            <a:r>
              <a:rPr lang="fr-CH" b="1" u="sng" dirty="0" smtClean="0"/>
              <a:t>ales force</a:t>
            </a:r>
          </a:p>
          <a:p>
            <a:r>
              <a:rPr lang="fr-CH" b="1" u="sng" dirty="0" smtClean="0"/>
              <a:t>to encourage use of e-commerce</a:t>
            </a:r>
          </a:p>
          <a:p>
            <a:endParaRPr lang="fr-CH" dirty="0" smtClean="0"/>
          </a:p>
          <a:p>
            <a:r>
              <a:rPr lang="fr-CH" dirty="0" err="1" smtClean="0"/>
              <a:t>Benefits</a:t>
            </a:r>
            <a:r>
              <a:rPr lang="fr-CH" dirty="0" smtClean="0"/>
              <a:t> </a:t>
            </a:r>
            <a:r>
              <a:rPr lang="fr-CH" dirty="0" err="1" smtClean="0"/>
              <a:t>Jumia</a:t>
            </a:r>
            <a:r>
              <a:rPr lang="fr-CH" baseline="0" dirty="0" smtClean="0"/>
              <a:t> </a:t>
            </a:r>
            <a:r>
              <a:rPr lang="fr-CH" baseline="0" dirty="0" err="1" smtClean="0"/>
              <a:t>posts</a:t>
            </a:r>
            <a:r>
              <a:rPr lang="fr-CH" baseline="0" dirty="0" smtClean="0"/>
              <a:t> on </a:t>
            </a:r>
            <a:r>
              <a:rPr lang="fr-CH" baseline="0" dirty="0" err="1" smtClean="0"/>
              <a:t>its</a:t>
            </a:r>
            <a:r>
              <a:rPr lang="fr-CH" baseline="0" dirty="0" smtClean="0"/>
              <a:t> sales force </a:t>
            </a:r>
            <a:r>
              <a:rPr lang="fr-CH" baseline="0" dirty="0" err="1" smtClean="0"/>
              <a:t>recruiting</a:t>
            </a:r>
            <a:r>
              <a:rPr lang="fr-CH" baseline="0" dirty="0" smtClean="0"/>
              <a:t> site</a:t>
            </a:r>
            <a:r>
              <a:rPr lang="fr-CH" dirty="0" smtClean="0"/>
              <a:t>:</a:t>
            </a:r>
          </a:p>
          <a:p>
            <a:pPr marL="171450" indent="-171450">
              <a:buFont typeface="Arial" panose="020B0604020202020204" pitchFamily="34" charset="0"/>
              <a:buChar char="•"/>
            </a:pPr>
            <a:r>
              <a:rPr lang="en-GB" sz="1200" b="0" i="0" kern="1200" dirty="0" smtClean="0">
                <a:solidFill>
                  <a:schemeClr val="tx1"/>
                </a:solidFill>
                <a:effectLst/>
                <a:latin typeface="+mn-lt"/>
                <a:ea typeface="+mn-ea"/>
                <a:cs typeface="+mn-cs"/>
              </a:rPr>
              <a:t>You make commissions selling items supplied by </a:t>
            </a:r>
            <a:r>
              <a:rPr lang="en-GB" sz="1200" b="0" i="0" kern="1200" dirty="0" err="1" smtClean="0">
                <a:solidFill>
                  <a:schemeClr val="tx1"/>
                </a:solidFill>
                <a:effectLst/>
                <a:latin typeface="+mn-lt"/>
                <a:ea typeface="+mn-ea"/>
                <a:cs typeface="+mn-cs"/>
              </a:rPr>
              <a:t>Jumia</a:t>
            </a:r>
            <a:r>
              <a:rPr lang="en-GB" sz="1200" b="0" i="0" kern="1200" dirty="0" smtClean="0">
                <a:solidFill>
                  <a:schemeClr val="tx1"/>
                </a:solidFill>
                <a:effectLst/>
                <a:latin typeface="+mn-lt"/>
                <a:ea typeface="+mn-ea"/>
                <a:cs typeface="+mn-cs"/>
              </a:rPr>
              <a:t>.</a:t>
            </a:r>
          </a:p>
          <a:p>
            <a:pPr marL="171450" indent="-171450">
              <a:buFont typeface="Arial" panose="020B0604020202020204" pitchFamily="34" charset="0"/>
              <a:buChar char="•"/>
            </a:pPr>
            <a:r>
              <a:rPr lang="en-GB" sz="1200" b="0" i="0" kern="1200" dirty="0" smtClean="0">
                <a:solidFill>
                  <a:schemeClr val="tx1"/>
                </a:solidFill>
                <a:effectLst/>
                <a:latin typeface="+mn-lt"/>
                <a:ea typeface="+mn-ea"/>
                <a:cs typeface="+mn-cs"/>
              </a:rPr>
              <a:t>Your efforts are rewarded: the more you work, the more you earn!</a:t>
            </a:r>
          </a:p>
          <a:p>
            <a:pPr marL="171450" indent="-171450">
              <a:buFont typeface="Arial" panose="020B0604020202020204" pitchFamily="34" charset="0"/>
              <a:buChar char="•"/>
            </a:pPr>
            <a:r>
              <a:rPr lang="en-GB" sz="1200" b="0" i="0" kern="1200" dirty="0" smtClean="0">
                <a:solidFill>
                  <a:schemeClr val="tx1"/>
                </a:solidFill>
                <a:effectLst/>
                <a:latin typeface="+mn-lt"/>
                <a:ea typeface="+mn-ea"/>
                <a:cs typeface="+mn-cs"/>
              </a:rPr>
              <a:t>You also earn money for each new sales consultant you recruit!</a:t>
            </a:r>
          </a:p>
          <a:p>
            <a:pPr marL="171450" indent="-171450">
              <a:buFont typeface="Arial" panose="020B0604020202020204" pitchFamily="34" charset="0"/>
              <a:buChar char="•"/>
            </a:pPr>
            <a:r>
              <a:rPr lang="en-GB" sz="1200" b="0" i="0" kern="1200" dirty="0" smtClean="0">
                <a:solidFill>
                  <a:schemeClr val="tx1"/>
                </a:solidFill>
                <a:effectLst/>
                <a:latin typeface="+mn-lt"/>
                <a:ea typeface="+mn-ea"/>
                <a:cs typeface="+mn-cs"/>
              </a:rPr>
              <a:t>As an independent sales consultant, you have complete freedom and control over your activity.</a:t>
            </a:r>
          </a:p>
          <a:p>
            <a:pPr marL="171450" indent="-171450">
              <a:buFont typeface="Arial" panose="020B0604020202020204" pitchFamily="34" charset="0"/>
              <a:buChar char="•"/>
            </a:pPr>
            <a:r>
              <a:rPr lang="en-GB" sz="1200" b="0" i="0" kern="1200" dirty="0" smtClean="0">
                <a:solidFill>
                  <a:schemeClr val="tx1"/>
                </a:solidFill>
                <a:effectLst/>
                <a:latin typeface="+mn-lt"/>
                <a:ea typeface="+mn-ea"/>
                <a:cs typeface="+mn-cs"/>
              </a:rPr>
              <a:t>Build your own successful business. The sky is the limit !</a:t>
            </a:r>
          </a:p>
          <a:p>
            <a:endParaRPr lang="en-GB" sz="1200" b="1" i="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3F0D7FBE-DC1C-489B-BC52-56BD227F2FFB}" type="slidenum">
              <a:rPr lang="en-GB" smtClean="0"/>
              <a:t>5</a:t>
            </a:fld>
            <a:endParaRPr lang="en-GB"/>
          </a:p>
        </p:txBody>
      </p:sp>
    </p:spTree>
    <p:extLst>
      <p:ext uri="{BB962C8B-B14F-4D97-AF65-F5344CB8AC3E}">
        <p14:creationId xmlns:p14="http://schemas.microsoft.com/office/powerpoint/2010/main" val="39042774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In 2012, a study</a:t>
            </a:r>
            <a:r>
              <a:rPr lang="en-US" baseline="0" noProof="0" dirty="0" smtClean="0"/>
              <a:t> on G20 economies (BCG study) surveyed 15,000 SMEs operating in the world biggest economies. </a:t>
            </a:r>
          </a:p>
          <a:p>
            <a:endParaRPr lang="en-US" baseline="0" noProof="0" dirty="0" smtClean="0"/>
          </a:p>
          <a:p>
            <a:r>
              <a:rPr lang="en-US" noProof="0" dirty="0" smtClean="0"/>
              <a:t>Across 11 of the G-20 countries,</a:t>
            </a:r>
            <a:r>
              <a:rPr lang="en-US" baseline="0" noProof="0" dirty="0" smtClean="0"/>
              <a:t> high web SMEs have experience revenues growth that was up to 22% higher than that achieved by SMEs with low or not use of the web over the last three years. In the UK sales at high web SMEs increased 6 times as fast as revenues at firms with no Internet presence</a:t>
            </a:r>
          </a:p>
          <a:p>
            <a:endParaRPr lang="en-US" baseline="0" noProof="0" dirty="0" smtClean="0"/>
          </a:p>
          <a:p>
            <a:r>
              <a:rPr lang="en-US" baseline="0" noProof="0" dirty="0" smtClean="0"/>
              <a:t>As to employment, the same study shows that high and medium web SMEs generate more jobs.  For instance, in Germany, 93% of High web SMEs and 82% of Medium web SMEs increased employment over the last e years, compared to 50% of non-web companies.  Japan experienced similar result. In South Korea, employment increased at 94% in high-web SMEs and at 60% in non-web companies.</a:t>
            </a:r>
            <a:endParaRPr lang="en-US" noProof="0" dirty="0" smtClean="0"/>
          </a:p>
          <a:p>
            <a:endParaRPr lang="en-US" noProof="0" dirty="0" smtClean="0"/>
          </a:p>
          <a:p>
            <a:r>
              <a:rPr lang="en-US" noProof="0" dirty="0" smtClean="0"/>
              <a:t>The economic changes brought by e-commerce have already contributed</a:t>
            </a:r>
            <a:r>
              <a:rPr lang="en-US" baseline="0" noProof="0" dirty="0" smtClean="0"/>
              <a:t> </a:t>
            </a:r>
            <a:r>
              <a:rPr lang="en-US" noProof="0" dirty="0" smtClean="0"/>
              <a:t>to the Asia Pacific region becoming the dominant region in the global economy, growing faster than any other at a rate of 35.2% year on year, and with projected total online sales of $875 billion in 20152</a:t>
            </a:r>
          </a:p>
          <a:p>
            <a:r>
              <a:rPr lang="en-US" noProof="0" dirty="0" smtClean="0"/>
              <a:t>A study of Internet penetration in South Africa conducted by World Wide </a:t>
            </a:r>
            <a:r>
              <a:rPr lang="en-US" noProof="0" dirty="0" err="1" smtClean="0"/>
              <a:t>Worx</a:t>
            </a:r>
            <a:r>
              <a:rPr lang="en-US" noProof="0" dirty="0" smtClean="0"/>
              <a:t> found that 20% of formal, registered SMEs could</a:t>
            </a:r>
            <a:r>
              <a:rPr lang="en-US" baseline="0" noProof="0" dirty="0" smtClean="0"/>
              <a:t> not</a:t>
            </a:r>
            <a:r>
              <a:rPr lang="en-US" noProof="0" dirty="0" smtClean="0"/>
              <a:t> exist without their websites.</a:t>
            </a:r>
            <a:endParaRPr lang="en-US" noProof="0" dirty="0"/>
          </a:p>
        </p:txBody>
      </p:sp>
      <p:sp>
        <p:nvSpPr>
          <p:cNvPr id="4" name="Slide Number Placeholder 3"/>
          <p:cNvSpPr>
            <a:spLocks noGrp="1"/>
          </p:cNvSpPr>
          <p:nvPr>
            <p:ph type="sldNum" sz="quarter" idx="10"/>
          </p:nvPr>
        </p:nvSpPr>
        <p:spPr/>
        <p:txBody>
          <a:bodyPr/>
          <a:lstStyle/>
          <a:p>
            <a:fld id="{3F0D7FBE-DC1C-489B-BC52-56BD227F2FFB}" type="slidenum">
              <a:rPr lang="en-GB" smtClean="0"/>
              <a:t>6</a:t>
            </a:fld>
            <a:endParaRPr lang="en-GB"/>
          </a:p>
        </p:txBody>
      </p:sp>
    </p:spTree>
    <p:extLst>
      <p:ext uri="{BB962C8B-B14F-4D97-AF65-F5344CB8AC3E}">
        <p14:creationId xmlns:p14="http://schemas.microsoft.com/office/powerpoint/2010/main" val="23897020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noProof="0" dirty="0" smtClean="0">
                <a:solidFill>
                  <a:schemeClr val="tx1"/>
                </a:solidFill>
                <a:effectLst/>
                <a:latin typeface="+mn-lt"/>
                <a:ea typeface="+mn-ea"/>
                <a:cs typeface="+mn-cs"/>
              </a:rPr>
              <a:t>To summarise,</a:t>
            </a:r>
            <a:r>
              <a:rPr lang="en-GB" sz="1200" b="0" i="0" kern="1200" baseline="0" noProof="0" dirty="0" smtClean="0">
                <a:solidFill>
                  <a:schemeClr val="tx1"/>
                </a:solidFill>
                <a:effectLst/>
                <a:latin typeface="+mn-lt"/>
                <a:ea typeface="+mn-ea"/>
                <a:cs typeface="+mn-cs"/>
              </a:rPr>
              <a:t> e</a:t>
            </a:r>
            <a:r>
              <a:rPr lang="en-GB" sz="1200" b="0" i="0" kern="1200" noProof="0" dirty="0" smtClean="0">
                <a:solidFill>
                  <a:schemeClr val="tx1"/>
                </a:solidFill>
                <a:effectLst/>
                <a:latin typeface="+mn-lt"/>
                <a:ea typeface="+mn-ea"/>
                <a:cs typeface="+mn-cs"/>
              </a:rPr>
              <a:t>-commerce offers potential benefits such as:</a:t>
            </a:r>
          </a:p>
          <a:p>
            <a:pPr marL="171450" indent="-171450">
              <a:buFont typeface="Wingdings" panose="05000000000000000000" pitchFamily="2" charset="2"/>
              <a:buChar char="§"/>
            </a:pPr>
            <a:r>
              <a:rPr lang="en-GB" sz="1200" b="0" i="0" kern="1200" noProof="0" dirty="0" smtClean="0">
                <a:solidFill>
                  <a:schemeClr val="tx1"/>
                </a:solidFill>
                <a:effectLst/>
                <a:latin typeface="+mn-lt"/>
                <a:ea typeface="+mn-ea"/>
                <a:cs typeface="+mn-cs"/>
              </a:rPr>
              <a:t>Enhanced participation in international value chains</a:t>
            </a:r>
          </a:p>
          <a:p>
            <a:pPr marL="171450" indent="-171450">
              <a:buFont typeface="Wingdings" panose="05000000000000000000" pitchFamily="2" charset="2"/>
              <a:buChar char="§"/>
            </a:pPr>
            <a:r>
              <a:rPr lang="en-GB" sz="1200" b="0" i="0" kern="1200" noProof="0" dirty="0" smtClean="0">
                <a:solidFill>
                  <a:schemeClr val="tx1"/>
                </a:solidFill>
                <a:effectLst/>
                <a:latin typeface="+mn-lt"/>
                <a:ea typeface="+mn-ea"/>
                <a:cs typeface="+mn-cs"/>
              </a:rPr>
              <a:t>Increased market access for companies and increased access</a:t>
            </a:r>
            <a:r>
              <a:rPr lang="en-GB" sz="1200" b="0" i="0" kern="1200" baseline="0" noProof="0" dirty="0" smtClean="0">
                <a:solidFill>
                  <a:schemeClr val="tx1"/>
                </a:solidFill>
                <a:effectLst/>
                <a:latin typeface="+mn-lt"/>
                <a:ea typeface="+mn-ea"/>
                <a:cs typeface="+mn-cs"/>
              </a:rPr>
              <a:t> to products for consumers</a:t>
            </a:r>
            <a:endParaRPr lang="en-GB" sz="1200" b="0" i="0" kern="1200" noProof="0" dirty="0" smtClean="0">
              <a:solidFill>
                <a:schemeClr val="tx1"/>
              </a:solidFill>
              <a:effectLst/>
              <a:latin typeface="+mn-lt"/>
              <a:ea typeface="+mn-ea"/>
              <a:cs typeface="+mn-cs"/>
            </a:endParaRPr>
          </a:p>
          <a:p>
            <a:pPr marL="171450" indent="-171450">
              <a:buFont typeface="Wingdings" panose="05000000000000000000" pitchFamily="2" charset="2"/>
              <a:buChar char="§"/>
            </a:pPr>
            <a:r>
              <a:rPr lang="en-GB" sz="1200" b="0" i="0" kern="1200" noProof="0" dirty="0" smtClean="0">
                <a:solidFill>
                  <a:schemeClr val="tx1"/>
                </a:solidFill>
                <a:effectLst/>
                <a:latin typeface="+mn-lt"/>
                <a:ea typeface="+mn-ea"/>
                <a:cs typeface="+mn-cs"/>
              </a:rPr>
              <a:t>Improved internal</a:t>
            </a:r>
            <a:r>
              <a:rPr lang="en-GB" sz="1200" b="0" i="0" kern="1200" baseline="0" noProof="0" dirty="0" smtClean="0">
                <a:solidFill>
                  <a:schemeClr val="tx1"/>
                </a:solidFill>
                <a:effectLst/>
                <a:latin typeface="+mn-lt"/>
                <a:ea typeface="+mn-ea"/>
                <a:cs typeface="+mn-cs"/>
              </a:rPr>
              <a:t> (company)</a:t>
            </a:r>
            <a:r>
              <a:rPr lang="en-GB" sz="1200" b="0" i="0" kern="1200" noProof="0" dirty="0" smtClean="0">
                <a:solidFill>
                  <a:schemeClr val="tx1"/>
                </a:solidFill>
                <a:effectLst/>
                <a:latin typeface="+mn-lt"/>
                <a:ea typeface="+mn-ea"/>
                <a:cs typeface="+mn-cs"/>
              </a:rPr>
              <a:t> and market efficiency</a:t>
            </a:r>
          </a:p>
          <a:p>
            <a:pPr marL="171450" indent="-171450">
              <a:buFont typeface="Wingdings" panose="05000000000000000000" pitchFamily="2" charset="2"/>
              <a:buChar char="§"/>
            </a:pPr>
            <a:r>
              <a:rPr lang="en-GB" sz="1200" b="0" i="0" kern="1200" noProof="0" dirty="0" smtClean="0">
                <a:solidFill>
                  <a:schemeClr val="tx1"/>
                </a:solidFill>
                <a:effectLst/>
                <a:latin typeface="+mn-lt"/>
                <a:ea typeface="+mn-ea"/>
                <a:cs typeface="+mn-cs"/>
              </a:rPr>
              <a:t>Lower transaction costs</a:t>
            </a:r>
          </a:p>
          <a:p>
            <a:endParaRPr lang="en-GB" sz="1200" b="0" i="0" kern="12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According</a:t>
            </a:r>
            <a:r>
              <a:rPr lang="en-GB" sz="1200" b="0" i="0" kern="1200" baseline="0" dirty="0" smtClean="0">
                <a:solidFill>
                  <a:schemeClr val="tx1"/>
                </a:solidFill>
                <a:effectLst/>
                <a:latin typeface="+mn-lt"/>
                <a:ea typeface="+mn-ea"/>
                <a:cs typeface="+mn-cs"/>
              </a:rPr>
              <a:t> to the UNCTAD Information Economy Report 2015, benefits from e-commerce have expanded due to the following reasons:</a:t>
            </a:r>
          </a:p>
          <a:p>
            <a:pPr marL="171450" indent="-171450">
              <a:buFont typeface="Wingdings" panose="05000000000000000000" pitchFamily="2" charset="2"/>
              <a:buChar char="§"/>
            </a:pPr>
            <a:r>
              <a:rPr lang="en-GB" sz="1200" b="0" i="0" kern="1200" baseline="0" dirty="0" smtClean="0">
                <a:solidFill>
                  <a:schemeClr val="tx1"/>
                </a:solidFill>
                <a:effectLst/>
                <a:latin typeface="+mn-lt"/>
                <a:ea typeface="+mn-ea"/>
                <a:cs typeface="+mn-cs"/>
              </a:rPr>
              <a:t>Improved connectivity as a result for the widespread uptake of mobile telephony and social media</a:t>
            </a:r>
          </a:p>
          <a:p>
            <a:pPr marL="171450" indent="-171450">
              <a:buFont typeface="Wingdings" panose="05000000000000000000" pitchFamily="2" charset="2"/>
              <a:buChar char="§"/>
            </a:pPr>
            <a:r>
              <a:rPr lang="en-GB" sz="1200" b="0" i="0" kern="1200" baseline="0" dirty="0" smtClean="0">
                <a:solidFill>
                  <a:schemeClr val="tx1"/>
                </a:solidFill>
                <a:effectLst/>
                <a:latin typeface="+mn-lt"/>
                <a:ea typeface="+mn-ea"/>
                <a:cs typeface="+mn-cs"/>
              </a:rPr>
              <a:t>New applications, platforms and services making e-commerce more accessible</a:t>
            </a:r>
          </a:p>
          <a:p>
            <a:pPr marL="171450" indent="-171450">
              <a:buFont typeface="Wingdings" panose="05000000000000000000" pitchFamily="2" charset="2"/>
              <a:buChar char="§"/>
            </a:pPr>
            <a:r>
              <a:rPr lang="en-GB" sz="1200" b="0" i="0" kern="1200" baseline="0" dirty="0" smtClean="0">
                <a:solidFill>
                  <a:schemeClr val="tx1"/>
                </a:solidFill>
                <a:effectLst/>
                <a:latin typeface="+mn-lt"/>
                <a:ea typeface="+mn-ea"/>
                <a:cs typeface="+mn-cs"/>
              </a:rPr>
              <a:t>Local companies providing e-commerce solutions are rapidly appearing in developing countries Example: </a:t>
            </a:r>
          </a:p>
          <a:p>
            <a:pPr marL="171450" indent="-171450">
              <a:buFont typeface="Wingdings" panose="05000000000000000000" pitchFamily="2" charset="2"/>
              <a:buChar char="Ø"/>
            </a:pPr>
            <a:r>
              <a:rPr lang="en-GB" sz="1200" b="0" i="0" kern="1200" baseline="0" dirty="0" err="1" smtClean="0">
                <a:solidFill>
                  <a:schemeClr val="tx1"/>
                </a:solidFill>
                <a:effectLst/>
                <a:latin typeface="+mn-lt"/>
                <a:ea typeface="+mn-ea"/>
                <a:cs typeface="+mn-cs"/>
              </a:rPr>
              <a:t>Alibaba</a:t>
            </a:r>
            <a:r>
              <a:rPr lang="en-GB" sz="1200" b="0" i="0" kern="1200" baseline="0" dirty="0" smtClean="0">
                <a:solidFill>
                  <a:schemeClr val="tx1"/>
                </a:solidFill>
                <a:effectLst/>
                <a:latin typeface="+mn-lt"/>
                <a:ea typeface="+mn-ea"/>
                <a:cs typeface="+mn-cs"/>
              </a:rPr>
              <a:t> Groups (Chinese e-commerce enterprise), it initial public offering in the NY Stock Exchange  was the world largest ever (raising 25 billions USD)</a:t>
            </a:r>
          </a:p>
          <a:p>
            <a:pPr marL="171450" indent="-171450">
              <a:buFont typeface="Wingdings" panose="05000000000000000000" pitchFamily="2" charset="2"/>
              <a:buChar char="Ø"/>
            </a:pPr>
            <a:r>
              <a:rPr lang="en-GB" sz="1200" b="0" i="0" kern="1200" baseline="0" dirty="0" err="1" smtClean="0">
                <a:solidFill>
                  <a:schemeClr val="tx1"/>
                </a:solidFill>
                <a:effectLst/>
                <a:latin typeface="+mn-lt"/>
                <a:ea typeface="+mn-ea"/>
                <a:cs typeface="+mn-cs"/>
              </a:rPr>
              <a:t>Jumia</a:t>
            </a:r>
            <a:r>
              <a:rPr lang="en-GB" sz="1200" b="0" i="0" kern="1200" baseline="0" dirty="0" smtClean="0">
                <a:solidFill>
                  <a:schemeClr val="tx1"/>
                </a:solidFill>
                <a:effectLst/>
                <a:latin typeface="+mn-lt"/>
                <a:ea typeface="+mn-ea"/>
                <a:cs typeface="+mn-cs"/>
              </a:rPr>
              <a:t> (African online retailer) is expanding to Cameroon, Ghana and Uganda, complementing its operations in Cote d’Ivoire, Egypt, Kenya, Morocco and Nigeria </a:t>
            </a:r>
            <a:endParaRPr lang="en-GB"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F0D7FBE-DC1C-489B-BC52-56BD227F2FFB}" type="slidenum">
              <a:rPr lang="en-GB" smtClean="0"/>
              <a:t>7</a:t>
            </a:fld>
            <a:endParaRPr lang="en-GB"/>
          </a:p>
        </p:txBody>
      </p:sp>
    </p:spTree>
    <p:extLst>
      <p:ext uri="{BB962C8B-B14F-4D97-AF65-F5344CB8AC3E}">
        <p14:creationId xmlns:p14="http://schemas.microsoft.com/office/powerpoint/2010/main" val="36605435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F0D7FBE-DC1C-489B-BC52-56BD227F2FFB}" type="slidenum">
              <a:rPr lang="en-GB" smtClean="0"/>
              <a:t>8</a:t>
            </a:fld>
            <a:endParaRPr lang="en-GB"/>
          </a:p>
        </p:txBody>
      </p:sp>
    </p:spTree>
    <p:extLst>
      <p:ext uri="{BB962C8B-B14F-4D97-AF65-F5344CB8AC3E}">
        <p14:creationId xmlns:p14="http://schemas.microsoft.com/office/powerpoint/2010/main" val="37430641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H" sz="1400" b="1" dirty="0" smtClean="0"/>
              <a:t>There</a:t>
            </a:r>
            <a:r>
              <a:rPr lang="fr-CH" sz="1400" b="1" baseline="0" dirty="0" smtClean="0"/>
              <a:t> are </a:t>
            </a:r>
            <a:r>
              <a:rPr lang="fr-CH" sz="1400" b="1" baseline="0" dirty="0" err="1" smtClean="0"/>
              <a:t>many</a:t>
            </a:r>
            <a:r>
              <a:rPr lang="fr-CH" sz="1400" b="1" baseline="0" dirty="0" smtClean="0"/>
              <a:t> </a:t>
            </a:r>
            <a:r>
              <a:rPr lang="fr-CH" sz="1400" b="1" baseline="0" dirty="0" err="1" smtClean="0"/>
              <a:t>barriers</a:t>
            </a:r>
            <a:r>
              <a:rPr lang="fr-CH" sz="1400" b="1" baseline="0" dirty="0" smtClean="0"/>
              <a:t> to e-commerce </a:t>
            </a:r>
            <a:r>
              <a:rPr lang="fr-CH" sz="1400" b="1" baseline="0" dirty="0" err="1" smtClean="0"/>
              <a:t>uptake</a:t>
            </a:r>
            <a:endParaRPr lang="fr-CH" sz="1400" b="1" baseline="0" dirty="0" smtClean="0"/>
          </a:p>
          <a:p>
            <a:endParaRPr lang="fr-CH" sz="1400" b="1" baseline="0" dirty="0" smtClean="0"/>
          </a:p>
          <a:p>
            <a:pPr marL="171450" indent="-171450">
              <a:spcBef>
                <a:spcPts val="400"/>
              </a:spcBef>
              <a:spcAft>
                <a:spcPts val="600"/>
              </a:spcAft>
              <a:buFont typeface="Arial" panose="020B0604020202020204" pitchFamily="34" charset="0"/>
              <a:buChar char="•"/>
            </a:pPr>
            <a:r>
              <a:rPr lang="en-US" altLang="en-US" sz="1200" dirty="0" smtClean="0">
                <a:cs typeface="Arial" charset="0"/>
              </a:rPr>
              <a:t>Limited use of the Internet among businesses and consumers</a:t>
            </a:r>
          </a:p>
          <a:p>
            <a:pPr marL="171450" indent="-171450">
              <a:spcBef>
                <a:spcPts val="400"/>
              </a:spcBef>
              <a:spcAft>
                <a:spcPts val="600"/>
              </a:spcAft>
              <a:buFont typeface="Arial" panose="020B0604020202020204" pitchFamily="34" charset="0"/>
              <a:buChar char="•"/>
            </a:pPr>
            <a:r>
              <a:rPr lang="en-US" altLang="en-US" sz="1200" dirty="0" smtClean="0">
                <a:cs typeface="Arial" charset="0"/>
              </a:rPr>
              <a:t>Lack of awareness among governments and regulators</a:t>
            </a:r>
          </a:p>
          <a:p>
            <a:pPr marL="171450" indent="-171450">
              <a:spcBef>
                <a:spcPts val="400"/>
              </a:spcBef>
              <a:spcAft>
                <a:spcPts val="600"/>
              </a:spcAft>
              <a:buFont typeface="Arial" panose="020B0604020202020204" pitchFamily="34" charset="0"/>
              <a:buChar char="•"/>
            </a:pPr>
            <a:r>
              <a:rPr lang="en-US" altLang="en-US" sz="1200" dirty="0" smtClean="0">
                <a:cs typeface="Arial" charset="0"/>
              </a:rPr>
              <a:t>Concerns about possible adverse effects</a:t>
            </a:r>
          </a:p>
          <a:p>
            <a:pPr marL="171450" indent="-171450">
              <a:spcBef>
                <a:spcPts val="400"/>
              </a:spcBef>
              <a:spcAft>
                <a:spcPts val="600"/>
              </a:spcAft>
              <a:buFont typeface="Arial" panose="020B0604020202020204" pitchFamily="34" charset="0"/>
              <a:buChar char="•"/>
            </a:pPr>
            <a:r>
              <a:rPr lang="en-US" altLang="en-US" sz="1200" dirty="0" smtClean="0">
                <a:cs typeface="Arial" charset="0"/>
              </a:rPr>
              <a:t>Insufficient access to affordable ICT infrastructure</a:t>
            </a:r>
          </a:p>
          <a:p>
            <a:pPr marL="171450" indent="-171450">
              <a:spcBef>
                <a:spcPts val="400"/>
              </a:spcBef>
              <a:spcAft>
                <a:spcPts val="600"/>
              </a:spcAft>
              <a:buFont typeface="Arial" panose="020B0604020202020204" pitchFamily="34" charset="0"/>
              <a:buChar char="•"/>
            </a:pPr>
            <a:r>
              <a:rPr lang="en-US" altLang="en-US" sz="1200" dirty="0" smtClean="0">
                <a:cs typeface="Arial" charset="0"/>
              </a:rPr>
              <a:t>Inadequate trade logistics and facilitation</a:t>
            </a:r>
          </a:p>
          <a:p>
            <a:pPr marL="171450" indent="-171450">
              <a:spcBef>
                <a:spcPts val="400"/>
              </a:spcBef>
              <a:spcAft>
                <a:spcPts val="600"/>
              </a:spcAft>
              <a:buFont typeface="Arial" panose="020B0604020202020204" pitchFamily="34" charset="0"/>
              <a:buChar char="•"/>
            </a:pPr>
            <a:r>
              <a:rPr lang="en-US" altLang="en-US" sz="1200" dirty="0" smtClean="0">
                <a:cs typeface="Arial" charset="0"/>
              </a:rPr>
              <a:t>Lack of security and trust in online transactions</a:t>
            </a:r>
          </a:p>
          <a:p>
            <a:pPr marL="171450" indent="-171450">
              <a:spcBef>
                <a:spcPts val="400"/>
              </a:spcBef>
              <a:spcAft>
                <a:spcPts val="600"/>
              </a:spcAft>
              <a:buFont typeface="Arial" panose="020B0604020202020204" pitchFamily="34" charset="0"/>
              <a:buChar char="•"/>
            </a:pPr>
            <a:r>
              <a:rPr lang="en-US" altLang="en-US" sz="1200" dirty="0" smtClean="0">
                <a:cs typeface="Arial" charset="0"/>
              </a:rPr>
              <a:t>Inadequate online payment facilities</a:t>
            </a:r>
          </a:p>
          <a:p>
            <a:pPr marL="171450" indent="-171450">
              <a:spcBef>
                <a:spcPts val="400"/>
              </a:spcBef>
              <a:spcAft>
                <a:spcPts val="600"/>
              </a:spcAft>
              <a:buFont typeface="Arial" panose="020B0604020202020204" pitchFamily="34" charset="0"/>
              <a:buChar char="•"/>
            </a:pPr>
            <a:r>
              <a:rPr lang="en-US" altLang="en-US" sz="1200" dirty="0" smtClean="0">
                <a:cs typeface="Arial" charset="0"/>
              </a:rPr>
              <a:t>Lack of trade finance</a:t>
            </a:r>
          </a:p>
          <a:p>
            <a:pPr marL="171450" indent="-171450">
              <a:spcBef>
                <a:spcPts val="400"/>
              </a:spcBef>
              <a:spcAft>
                <a:spcPts val="600"/>
              </a:spcAft>
              <a:buFont typeface="Arial" panose="020B0604020202020204" pitchFamily="34" charset="0"/>
              <a:buChar char="•"/>
            </a:pPr>
            <a:r>
              <a:rPr lang="en-US" altLang="en-US" sz="1200" dirty="0" smtClean="0">
                <a:cs typeface="Arial" charset="0"/>
              </a:rPr>
              <a:t>Limited e-commerce skills among enterprises</a:t>
            </a:r>
          </a:p>
          <a:p>
            <a:pPr marL="171450" indent="-171450">
              <a:spcBef>
                <a:spcPts val="400"/>
              </a:spcBef>
              <a:spcAft>
                <a:spcPts val="600"/>
              </a:spcAft>
              <a:buFont typeface="Arial" panose="020B0604020202020204" pitchFamily="34" charset="0"/>
              <a:buChar char="•"/>
            </a:pPr>
            <a:r>
              <a:rPr lang="en-US" altLang="en-US" sz="1200" dirty="0" smtClean="0">
                <a:cs typeface="Arial" charset="0"/>
              </a:rPr>
              <a:t>Absence of statistical data on e-commerce</a:t>
            </a:r>
          </a:p>
          <a:p>
            <a:pPr marL="171450" indent="-171450">
              <a:spcBef>
                <a:spcPts val="400"/>
              </a:spcBef>
              <a:spcAft>
                <a:spcPts val="600"/>
              </a:spcAft>
              <a:buFont typeface="Arial" panose="020B0604020202020204" pitchFamily="34" charset="0"/>
              <a:buChar char="•"/>
            </a:pPr>
            <a:r>
              <a:rPr lang="en-US" altLang="en-US" sz="1200" dirty="0" smtClean="0">
                <a:cs typeface="Arial" charset="0"/>
              </a:rPr>
              <a:t>Weak legal and regulatory frameworks</a:t>
            </a:r>
            <a:endParaRPr lang="en-GB" altLang="en-US" sz="1200" dirty="0" smtClean="0">
              <a:cs typeface="Arial" charset="0"/>
            </a:endParaRPr>
          </a:p>
          <a:p>
            <a:endParaRPr lang="en-GB" dirty="0"/>
          </a:p>
        </p:txBody>
      </p:sp>
      <p:sp>
        <p:nvSpPr>
          <p:cNvPr id="4" name="Slide Number Placeholder 3"/>
          <p:cNvSpPr>
            <a:spLocks noGrp="1"/>
          </p:cNvSpPr>
          <p:nvPr>
            <p:ph type="sldNum" sz="quarter" idx="10"/>
          </p:nvPr>
        </p:nvSpPr>
        <p:spPr/>
        <p:txBody>
          <a:bodyPr/>
          <a:lstStyle/>
          <a:p>
            <a:fld id="{3F0D7FBE-DC1C-489B-BC52-56BD227F2FFB}" type="slidenum">
              <a:rPr lang="en-GB" smtClean="0"/>
              <a:t>9</a:t>
            </a:fld>
            <a:endParaRPr lang="en-GB"/>
          </a:p>
        </p:txBody>
      </p:sp>
    </p:spTree>
    <p:extLst>
      <p:ext uri="{BB962C8B-B14F-4D97-AF65-F5344CB8AC3E}">
        <p14:creationId xmlns:p14="http://schemas.microsoft.com/office/powerpoint/2010/main" val="15025322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noProof="0" dirty="0" smtClean="0">
                <a:solidFill>
                  <a:schemeClr val="tx1"/>
                </a:solidFill>
                <a:latin typeface="+mn-lt"/>
                <a:ea typeface="+mn-ea"/>
                <a:cs typeface="+mn-cs"/>
              </a:rPr>
              <a:t>The shift towards e-commerce is already transforming the behaviour of businesses and consumers. </a:t>
            </a:r>
          </a:p>
          <a:p>
            <a:r>
              <a:rPr lang="en-GB" sz="1200" b="0" i="0" u="none" strike="noStrike" kern="1200" baseline="0" noProof="0" dirty="0" smtClean="0">
                <a:solidFill>
                  <a:schemeClr val="tx1"/>
                </a:solidFill>
                <a:latin typeface="+mn-lt"/>
                <a:ea typeface="+mn-ea"/>
                <a:cs typeface="+mn-cs"/>
              </a:rPr>
              <a:t>The role of ICT applications and services is expanding across the entire value chain of e-commerce. </a:t>
            </a:r>
          </a:p>
          <a:p>
            <a:r>
              <a:rPr lang="en-GB" sz="1200" b="0" i="0" u="none" strike="noStrike" kern="1200" baseline="0" noProof="0" dirty="0" smtClean="0">
                <a:solidFill>
                  <a:schemeClr val="tx1"/>
                </a:solidFill>
                <a:latin typeface="+mn-lt"/>
                <a:ea typeface="+mn-ea"/>
                <a:cs typeface="+mn-cs"/>
              </a:rPr>
              <a:t>The e-commerce process supply chain can be divided in 4 stages: </a:t>
            </a:r>
          </a:p>
          <a:p>
            <a:pPr marL="228600" indent="-228600">
              <a:buAutoNum type="arabicParenR"/>
            </a:pPr>
            <a:r>
              <a:rPr lang="en-GB" sz="1200" b="0" i="0" u="none" strike="noStrike" kern="1200" baseline="0" noProof="0" dirty="0" smtClean="0">
                <a:solidFill>
                  <a:schemeClr val="tx1"/>
                </a:solidFill>
                <a:latin typeface="+mn-lt"/>
                <a:ea typeface="+mn-ea"/>
                <a:cs typeface="+mn-cs"/>
              </a:rPr>
              <a:t>information gathering: internet browsing, emails and social networks help consumer to compare products and prices </a:t>
            </a:r>
          </a:p>
          <a:p>
            <a:pPr marL="228600" indent="-228600">
              <a:buAutoNum type="arabicParenR"/>
            </a:pPr>
            <a:r>
              <a:rPr lang="en-GB" sz="1200" b="0" i="0" u="none" strike="noStrike" kern="1200" baseline="0" noProof="0" dirty="0" smtClean="0">
                <a:solidFill>
                  <a:schemeClr val="tx1"/>
                </a:solidFill>
                <a:latin typeface="+mn-lt"/>
                <a:ea typeface="+mn-ea"/>
                <a:cs typeface="+mn-cs"/>
              </a:rPr>
              <a:t>Agreement: online application solutions replace the physical visit to the shop </a:t>
            </a:r>
          </a:p>
          <a:p>
            <a:pPr marL="228600" indent="-228600">
              <a:buAutoNum type="arabicParenR"/>
            </a:pPr>
            <a:r>
              <a:rPr lang="en-GB" sz="1200" b="0" i="0" u="none" strike="noStrike" kern="1200" baseline="0" noProof="0" dirty="0" smtClean="0">
                <a:solidFill>
                  <a:schemeClr val="tx1"/>
                </a:solidFill>
                <a:latin typeface="+mn-lt"/>
                <a:ea typeface="+mn-ea"/>
                <a:cs typeface="+mn-cs"/>
              </a:rPr>
              <a:t>Transaction: e-payment solutions replace paying by bash or credit car at the shop</a:t>
            </a:r>
          </a:p>
          <a:p>
            <a:pPr marL="228600" indent="-228600">
              <a:buAutoNum type="arabicParenR"/>
            </a:pPr>
            <a:r>
              <a:rPr lang="en-GB" sz="1200" b="0" i="0" u="none" strike="noStrike" kern="1200" baseline="0" noProof="0" dirty="0" smtClean="0">
                <a:solidFill>
                  <a:schemeClr val="tx1"/>
                </a:solidFill>
                <a:latin typeface="+mn-lt"/>
                <a:ea typeface="+mn-ea"/>
                <a:cs typeface="+mn-cs"/>
              </a:rPr>
              <a:t>Delivery:  Some products can be delivered digitally  (</a:t>
            </a:r>
            <a:r>
              <a:rPr lang="en-GB" sz="1200" b="0" i="0" u="none" strike="noStrike" kern="1200" baseline="0" noProof="0" dirty="0" err="1" smtClean="0">
                <a:solidFill>
                  <a:schemeClr val="tx1"/>
                </a:solidFill>
                <a:latin typeface="+mn-lt"/>
                <a:ea typeface="+mn-ea"/>
                <a:cs typeface="+mn-cs"/>
              </a:rPr>
              <a:t>ebooks</a:t>
            </a:r>
            <a:r>
              <a:rPr lang="en-GB" sz="1200" b="0" i="0" u="none" strike="noStrike" kern="1200" baseline="0" noProof="0" dirty="0" smtClean="0">
                <a:solidFill>
                  <a:schemeClr val="tx1"/>
                </a:solidFill>
                <a:latin typeface="+mn-lt"/>
                <a:ea typeface="+mn-ea"/>
                <a:cs typeface="+mn-cs"/>
              </a:rPr>
              <a:t>) or physically (shipping a book).  The last shipping method represents a challenge (but at the same time an opportunity) for ecommerce.  It will be discussed in the following slides</a:t>
            </a:r>
          </a:p>
          <a:p>
            <a:pPr marL="0" indent="0">
              <a:buNone/>
            </a:pPr>
            <a:endParaRPr lang="en-GB" sz="1200" b="0" i="0" u="none" strike="noStrike" kern="1200" baseline="0" noProof="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noProof="0" dirty="0" smtClean="0">
                <a:solidFill>
                  <a:schemeClr val="tx1"/>
                </a:solidFill>
                <a:latin typeface="+mn-lt"/>
                <a:ea typeface="+mn-ea"/>
                <a:cs typeface="+mn-cs"/>
              </a:rPr>
              <a:t>A study of e-commerce in the EU found that enhanced choice from buying online rather than offline was a more important contributor to increased welfare gains for consumers  than lower prices.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noProof="0" dirty="0" smtClean="0">
                <a:solidFill>
                  <a:schemeClr val="tx1"/>
                </a:solidFill>
                <a:latin typeface="+mn-lt"/>
                <a:ea typeface="+mn-ea"/>
                <a:cs typeface="+mn-cs"/>
              </a:rPr>
              <a:t>According to the OECD, the consumer surplus from the Internet in the G-20 countries was estimated in 2012 to average about 1,430 USD per person, or about 4.4% of the GDP. </a:t>
            </a:r>
          </a:p>
        </p:txBody>
      </p:sp>
      <p:sp>
        <p:nvSpPr>
          <p:cNvPr id="4" name="Slide Number Placeholder 3"/>
          <p:cNvSpPr>
            <a:spLocks noGrp="1"/>
          </p:cNvSpPr>
          <p:nvPr>
            <p:ph type="sldNum" sz="quarter" idx="10"/>
          </p:nvPr>
        </p:nvSpPr>
        <p:spPr/>
        <p:txBody>
          <a:bodyPr/>
          <a:lstStyle/>
          <a:p>
            <a:fld id="{3F0D7FBE-DC1C-489B-BC52-56BD227F2FFB}" type="slidenum">
              <a:rPr lang="en-GB" smtClean="0"/>
              <a:t>10</a:t>
            </a:fld>
            <a:endParaRPr lang="en-GB"/>
          </a:p>
        </p:txBody>
      </p:sp>
    </p:spTree>
    <p:extLst>
      <p:ext uri="{BB962C8B-B14F-4D97-AF65-F5344CB8AC3E}">
        <p14:creationId xmlns:p14="http://schemas.microsoft.com/office/powerpoint/2010/main" val="36605435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kern="12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According the UNCTAD Information Economy Report 2015, the extent to which people purchase goods and services online varies considerably among countries, ranging from less than 2 % of people in some middle-income countries to more than 70 % United Kingdom of Great Britain and Northern Ireland.</a:t>
            </a:r>
          </a:p>
          <a:p>
            <a:endParaRPr lang="fr-CH" sz="1200" b="0" i="0" kern="1200" dirty="0" smtClean="0">
              <a:solidFill>
                <a:schemeClr val="tx1"/>
              </a:solidFill>
              <a:effectLst/>
              <a:latin typeface="+mn-lt"/>
              <a:ea typeface="+mn-ea"/>
              <a:cs typeface="+mn-cs"/>
            </a:endParaRPr>
          </a:p>
          <a:p>
            <a:r>
              <a:rPr lang="fr-CH" sz="1200" b="0" i="0" kern="1200" dirty="0" smtClean="0">
                <a:solidFill>
                  <a:schemeClr val="tx1"/>
                </a:solidFill>
                <a:effectLst/>
                <a:latin typeface="+mn-lt"/>
                <a:ea typeface="+mn-ea"/>
                <a:cs typeface="+mn-cs"/>
              </a:rPr>
              <a:t>Challenge:</a:t>
            </a:r>
            <a:endParaRPr lang="en-GB" sz="1200" b="0" i="0" kern="12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Trade logistics as well as cross-border facilitation</a:t>
            </a:r>
            <a:r>
              <a:rPr lang="en-GB" sz="1200" b="0" i="0" kern="1200" baseline="0" dirty="0" smtClean="0">
                <a:solidFill>
                  <a:schemeClr val="tx1"/>
                </a:solidFill>
                <a:effectLst/>
                <a:latin typeface="+mn-lt"/>
                <a:ea typeface="+mn-ea"/>
                <a:cs typeface="+mn-cs"/>
              </a:rPr>
              <a:t> </a:t>
            </a:r>
            <a:r>
              <a:rPr lang="en-GB" sz="1200" b="0" i="0" kern="1200" dirty="0" smtClean="0">
                <a:solidFill>
                  <a:schemeClr val="tx1"/>
                </a:solidFill>
                <a:effectLst/>
                <a:latin typeface="+mn-lt"/>
                <a:ea typeface="+mn-ea"/>
                <a:cs typeface="+mn-cs"/>
              </a:rPr>
              <a:t>measures remain key for any international e-commerce transaction related to goods. </a:t>
            </a:r>
          </a:p>
          <a:p>
            <a:r>
              <a:rPr lang="en-GB" sz="1200" b="0" i="0" kern="1200" dirty="0" smtClean="0">
                <a:solidFill>
                  <a:schemeClr val="tx1"/>
                </a:solidFill>
                <a:effectLst/>
                <a:latin typeface="+mn-lt"/>
                <a:ea typeface="+mn-ea"/>
                <a:cs typeface="+mn-cs"/>
              </a:rPr>
              <a:t>For some developing countries’ trade and, transport costs</a:t>
            </a:r>
            <a:r>
              <a:rPr lang="en-GB" sz="1200" b="0" i="0" kern="1200" baseline="0" dirty="0" smtClean="0">
                <a:solidFill>
                  <a:schemeClr val="tx1"/>
                </a:solidFill>
                <a:effectLst/>
                <a:latin typeface="+mn-lt"/>
                <a:ea typeface="+mn-ea"/>
                <a:cs typeface="+mn-cs"/>
              </a:rPr>
              <a:t> </a:t>
            </a:r>
            <a:r>
              <a:rPr lang="en-GB" sz="1200" b="0" i="0" kern="1200" dirty="0" smtClean="0">
                <a:solidFill>
                  <a:schemeClr val="tx1"/>
                </a:solidFill>
                <a:effectLst/>
                <a:latin typeface="+mn-lt"/>
                <a:ea typeface="+mn-ea"/>
                <a:cs typeface="+mn-cs"/>
              </a:rPr>
              <a:t>are still prohibitively high. </a:t>
            </a:r>
          </a:p>
          <a:p>
            <a:endParaRPr lang="en-GB" sz="1200" b="0" i="0" kern="12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Most traders would like to have access to a single window, a global</a:t>
            </a:r>
            <a:r>
              <a:rPr lang="en-GB" sz="1200" b="0" i="0" kern="1200" baseline="0" dirty="0" smtClean="0">
                <a:solidFill>
                  <a:schemeClr val="tx1"/>
                </a:solidFill>
                <a:effectLst/>
                <a:latin typeface="+mn-lt"/>
                <a:ea typeface="+mn-ea"/>
                <a:cs typeface="+mn-cs"/>
              </a:rPr>
              <a:t> </a:t>
            </a:r>
            <a:r>
              <a:rPr lang="en-GB" sz="1200" b="0" i="0" kern="1200" dirty="0" smtClean="0">
                <a:solidFill>
                  <a:schemeClr val="tx1"/>
                </a:solidFill>
                <a:effectLst/>
                <a:latin typeface="+mn-lt"/>
                <a:ea typeface="+mn-ea"/>
                <a:cs typeface="+mn-cs"/>
              </a:rPr>
              <a:t>standardized de </a:t>
            </a:r>
            <a:r>
              <a:rPr lang="en-GB" sz="1200" b="0" i="0" kern="1200" dirty="0" err="1" smtClean="0">
                <a:solidFill>
                  <a:schemeClr val="tx1"/>
                </a:solidFill>
                <a:effectLst/>
                <a:latin typeface="+mn-lt"/>
                <a:ea typeface="+mn-ea"/>
                <a:cs typeface="+mn-cs"/>
              </a:rPr>
              <a:t>minimis</a:t>
            </a:r>
            <a:r>
              <a:rPr lang="en-GB" sz="1200" b="0" i="0" kern="1200" dirty="0" smtClean="0">
                <a:solidFill>
                  <a:schemeClr val="tx1"/>
                </a:solidFill>
                <a:effectLst/>
                <a:latin typeface="+mn-lt"/>
                <a:ea typeface="+mn-ea"/>
                <a:cs typeface="+mn-cs"/>
              </a:rPr>
              <a:t> regime, full tracking of all shipments, predictable delivery times, fully</a:t>
            </a:r>
            <a:r>
              <a:rPr lang="en-GB" sz="1200" b="0" i="0" kern="1200" baseline="0" dirty="0" smtClean="0">
                <a:solidFill>
                  <a:schemeClr val="tx1"/>
                </a:solidFill>
                <a:effectLst/>
                <a:latin typeface="+mn-lt"/>
                <a:ea typeface="+mn-ea"/>
                <a:cs typeface="+mn-cs"/>
              </a:rPr>
              <a:t> </a:t>
            </a:r>
            <a:r>
              <a:rPr lang="en-GB" sz="1200" b="0" i="0" kern="1200" dirty="0" smtClean="0">
                <a:solidFill>
                  <a:schemeClr val="tx1"/>
                </a:solidFill>
                <a:effectLst/>
                <a:latin typeface="+mn-lt"/>
                <a:ea typeface="+mn-ea"/>
                <a:cs typeface="+mn-cs"/>
              </a:rPr>
              <a:t>transparent procedures and duties via websites and enquiry points, warehouse consolidation</a:t>
            </a:r>
            <a:r>
              <a:rPr lang="en-GB" sz="1200" b="0" i="0" kern="1200" baseline="0" dirty="0" smtClean="0">
                <a:solidFill>
                  <a:schemeClr val="tx1"/>
                </a:solidFill>
                <a:effectLst/>
                <a:latin typeface="+mn-lt"/>
                <a:ea typeface="+mn-ea"/>
                <a:cs typeface="+mn-cs"/>
              </a:rPr>
              <a:t> </a:t>
            </a:r>
            <a:r>
              <a:rPr lang="en-GB" sz="1200" b="0" i="0" kern="1200" dirty="0" smtClean="0">
                <a:solidFill>
                  <a:schemeClr val="tx1"/>
                </a:solidFill>
                <a:effectLst/>
                <a:latin typeface="+mn-lt"/>
                <a:ea typeface="+mn-ea"/>
                <a:cs typeface="+mn-cs"/>
              </a:rPr>
              <a:t>for MSMEs in the export market and the possibility to make electronic payments to customs. </a:t>
            </a:r>
          </a:p>
          <a:p>
            <a:endParaRPr lang="en-GB" sz="1200" b="0" i="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3F0D7FBE-DC1C-489B-BC52-56BD227F2FFB}" type="slidenum">
              <a:rPr lang="en-GB" smtClean="0"/>
              <a:t>11</a:t>
            </a:fld>
            <a:endParaRPr lang="en-GB"/>
          </a:p>
        </p:txBody>
      </p:sp>
    </p:spTree>
    <p:extLst>
      <p:ext uri="{BB962C8B-B14F-4D97-AF65-F5344CB8AC3E}">
        <p14:creationId xmlns:p14="http://schemas.microsoft.com/office/powerpoint/2010/main" val="36605435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F0D7FBE-DC1C-489B-BC52-56BD227F2FFB}" type="slidenum">
              <a:rPr lang="en-GB" smtClean="0"/>
              <a:t>12</a:t>
            </a:fld>
            <a:endParaRPr lang="en-GB"/>
          </a:p>
        </p:txBody>
      </p:sp>
    </p:spTree>
    <p:extLst>
      <p:ext uri="{BB962C8B-B14F-4D97-AF65-F5344CB8AC3E}">
        <p14:creationId xmlns:p14="http://schemas.microsoft.com/office/powerpoint/2010/main" val="30190743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F0D7FBE-DC1C-489B-BC52-56BD227F2FFB}" type="slidenum">
              <a:rPr lang="en-GB" smtClean="0"/>
              <a:t>13</a:t>
            </a:fld>
            <a:endParaRPr lang="en-GB"/>
          </a:p>
        </p:txBody>
      </p:sp>
    </p:spTree>
    <p:extLst>
      <p:ext uri="{BB962C8B-B14F-4D97-AF65-F5344CB8AC3E}">
        <p14:creationId xmlns:p14="http://schemas.microsoft.com/office/powerpoint/2010/main" val="24305608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H" dirty="0" smtClean="0"/>
              <a:t>Information </a:t>
            </a:r>
            <a:r>
              <a:rPr lang="fr-CH" dirty="0" err="1" smtClean="0"/>
              <a:t>available</a:t>
            </a:r>
            <a:r>
              <a:rPr lang="fr-CH" dirty="0" smtClean="0"/>
              <a:t> on the</a:t>
            </a:r>
            <a:r>
              <a:rPr lang="fr-CH" baseline="0" dirty="0" smtClean="0"/>
              <a:t> site of </a:t>
            </a:r>
            <a:r>
              <a:rPr lang="fr-CH" baseline="0" dirty="0" err="1" smtClean="0"/>
              <a:t>Brazilian</a:t>
            </a:r>
            <a:r>
              <a:rPr lang="fr-CH" baseline="0" dirty="0" smtClean="0"/>
              <a:t> post: </a:t>
            </a:r>
            <a:r>
              <a:rPr lang="en-GB" sz="1200" b="0" i="0" u="none" strike="noStrike" kern="1200" baseline="0" dirty="0" smtClean="0">
                <a:solidFill>
                  <a:schemeClr val="tx1"/>
                </a:solidFill>
                <a:latin typeface="+mn-lt"/>
                <a:ea typeface="+mn-ea"/>
                <a:cs typeface="+mn-cs"/>
              </a:rPr>
              <a:t>Prices and Delivery Times Postal Code Pickup Requisition Track &amp; Trace Reverse Logistics </a:t>
            </a:r>
          </a:p>
          <a:p>
            <a:r>
              <a:rPr lang="en-GB" sz="1200" b="0" i="0" u="none" strike="noStrike" kern="1200" baseline="0" dirty="0" smtClean="0">
                <a:solidFill>
                  <a:schemeClr val="tx1"/>
                </a:solidFill>
                <a:latin typeface="+mn-lt"/>
                <a:ea typeface="+mn-ea"/>
                <a:cs typeface="+mn-cs"/>
              </a:rPr>
              <a:t>Shipping Label Printing Shipping Preparation Complaint Processing </a:t>
            </a:r>
            <a:endParaRPr lang="en-GB" dirty="0"/>
          </a:p>
        </p:txBody>
      </p:sp>
      <p:sp>
        <p:nvSpPr>
          <p:cNvPr id="4" name="Slide Number Placeholder 3"/>
          <p:cNvSpPr>
            <a:spLocks noGrp="1"/>
          </p:cNvSpPr>
          <p:nvPr>
            <p:ph type="sldNum" sz="quarter" idx="10"/>
          </p:nvPr>
        </p:nvSpPr>
        <p:spPr/>
        <p:txBody>
          <a:bodyPr/>
          <a:lstStyle/>
          <a:p>
            <a:fld id="{3F0D7FBE-DC1C-489B-BC52-56BD227F2FFB}" type="slidenum">
              <a:rPr lang="en-GB" smtClean="0"/>
              <a:t>14</a:t>
            </a:fld>
            <a:endParaRPr lang="en-GB"/>
          </a:p>
        </p:txBody>
      </p:sp>
    </p:spTree>
    <p:extLst>
      <p:ext uri="{BB962C8B-B14F-4D97-AF65-F5344CB8AC3E}">
        <p14:creationId xmlns:p14="http://schemas.microsoft.com/office/powerpoint/2010/main" val="26480155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428625"/>
            <a:ext cx="4962525" cy="3722688"/>
          </a:xfrm>
        </p:spPr>
      </p:sp>
      <p:sp>
        <p:nvSpPr>
          <p:cNvPr id="3" name="Notes Placeholder 2"/>
          <p:cNvSpPr>
            <a:spLocks noGrp="1"/>
          </p:cNvSpPr>
          <p:nvPr>
            <p:ph type="body" idx="1"/>
          </p:nvPr>
        </p:nvSpPr>
        <p:spPr>
          <a:xfrm>
            <a:off x="679768" y="4338643"/>
            <a:ext cx="5438140" cy="4844965"/>
          </a:xfrm>
        </p:spPr>
        <p:txBody>
          <a:bodyPr>
            <a:normAutofit/>
          </a:bodyPr>
          <a:lstStyle/>
          <a:p>
            <a:r>
              <a:rPr lang="en-US" sz="1000" dirty="0" smtClean="0"/>
              <a:t>It is important to bear in mind that the establishment of a Single Window system is a complex political reform project with several challenges  that go beyond technological and financial  issues. The planning phase is a critical one. </a:t>
            </a:r>
            <a:r>
              <a:rPr lang="fr-CH" sz="1000" dirty="0" smtClean="0"/>
              <a:t>In </a:t>
            </a:r>
            <a:r>
              <a:rPr lang="fr-CH" sz="1000" dirty="0" err="1" smtClean="0"/>
              <a:t>terms</a:t>
            </a:r>
            <a:r>
              <a:rPr lang="fr-CH" sz="1000" dirty="0" smtClean="0"/>
              <a:t> of </a:t>
            </a:r>
            <a:r>
              <a:rPr lang="fr-CH" sz="1000" dirty="0" err="1" smtClean="0"/>
              <a:t>sequence</a:t>
            </a:r>
            <a:r>
              <a:rPr lang="fr-CH" sz="1000" dirty="0" smtClean="0"/>
              <a:t> of </a:t>
            </a:r>
            <a:r>
              <a:rPr lang="fr-CH" sz="1000" dirty="0" err="1" smtClean="0"/>
              <a:t>steps</a:t>
            </a:r>
            <a:r>
              <a:rPr lang="fr-CH" sz="1000" dirty="0" smtClean="0"/>
              <a:t>, first </a:t>
            </a:r>
            <a:r>
              <a:rPr lang="fr-CH" sz="1000" dirty="0" err="1" smtClean="0"/>
              <a:t>simplify</a:t>
            </a:r>
            <a:r>
              <a:rPr lang="fr-CH" sz="1000" dirty="0" smtClean="0"/>
              <a:t> the </a:t>
            </a:r>
            <a:r>
              <a:rPr lang="fr-CH" sz="1000" dirty="0" err="1" smtClean="0"/>
              <a:t>processes</a:t>
            </a:r>
            <a:r>
              <a:rPr lang="fr-CH" sz="1000" dirty="0" smtClean="0"/>
              <a:t> (and </a:t>
            </a:r>
            <a:r>
              <a:rPr lang="fr-CH" sz="1000" dirty="0" err="1" smtClean="0"/>
              <a:t>eliminate</a:t>
            </a:r>
            <a:r>
              <a:rPr lang="fr-CH" sz="1000" dirty="0" smtClean="0"/>
              <a:t> </a:t>
            </a:r>
            <a:r>
              <a:rPr lang="fr-CH" sz="1000" dirty="0" err="1" smtClean="0"/>
              <a:t>steps</a:t>
            </a:r>
            <a:r>
              <a:rPr lang="fr-CH" sz="1000" dirty="0" smtClean="0"/>
              <a:t> </a:t>
            </a:r>
            <a:r>
              <a:rPr lang="fr-CH" sz="1000" dirty="0" err="1" smtClean="0"/>
              <a:t>where</a:t>
            </a:r>
            <a:r>
              <a:rPr lang="fr-CH" sz="1000" dirty="0" smtClean="0"/>
              <a:t> possible) , and change the </a:t>
            </a:r>
            <a:r>
              <a:rPr lang="fr-CH" sz="1000" dirty="0" err="1" smtClean="0"/>
              <a:t>legal</a:t>
            </a:r>
            <a:r>
              <a:rPr lang="fr-CH" sz="1000" dirty="0" smtClean="0"/>
              <a:t> </a:t>
            </a:r>
            <a:r>
              <a:rPr lang="fr-CH" sz="1000" dirty="0" err="1" smtClean="0"/>
              <a:t>framework</a:t>
            </a:r>
            <a:r>
              <a:rPr lang="fr-CH" sz="1000" dirty="0" smtClean="0"/>
              <a:t>, and </a:t>
            </a:r>
            <a:r>
              <a:rPr lang="fr-CH" sz="1000" dirty="0" err="1" smtClean="0"/>
              <a:t>then</a:t>
            </a:r>
            <a:r>
              <a:rPr lang="fr-CH" sz="1000" dirty="0" smtClean="0"/>
              <a:t> automate the </a:t>
            </a:r>
            <a:r>
              <a:rPr lang="fr-CH" sz="1000" dirty="0" err="1" smtClean="0"/>
              <a:t>simplified</a:t>
            </a:r>
            <a:r>
              <a:rPr lang="fr-CH" sz="1000" dirty="0" smtClean="0"/>
              <a:t> </a:t>
            </a:r>
            <a:r>
              <a:rPr lang="fr-CH" sz="1000" dirty="0" err="1" smtClean="0"/>
              <a:t>processess</a:t>
            </a:r>
            <a:r>
              <a:rPr lang="fr-CH" sz="1000" dirty="0" smtClean="0"/>
              <a:t>, </a:t>
            </a:r>
            <a:r>
              <a:rPr lang="fr-CH" sz="1000" dirty="0" err="1" smtClean="0"/>
              <a:t>integrate</a:t>
            </a:r>
            <a:r>
              <a:rPr lang="fr-CH" sz="1000" dirty="0" smtClean="0"/>
              <a:t> the key </a:t>
            </a:r>
            <a:r>
              <a:rPr lang="fr-CH" sz="1000" dirty="0" err="1" smtClean="0"/>
              <a:t>agencies</a:t>
            </a:r>
            <a:r>
              <a:rPr lang="fr-CH" sz="1000" dirty="0" smtClean="0"/>
              <a:t> (Customs, </a:t>
            </a:r>
            <a:r>
              <a:rPr lang="fr-CH" sz="1000" dirty="0" err="1" smtClean="0"/>
              <a:t>OGAs</a:t>
            </a:r>
            <a:r>
              <a:rPr lang="fr-CH" sz="1000" dirty="0" smtClean="0"/>
              <a:t>, </a:t>
            </a:r>
            <a:r>
              <a:rPr lang="fr-CH" sz="1000" dirty="0" err="1" smtClean="0"/>
              <a:t>etc</a:t>
            </a:r>
            <a:r>
              <a:rPr lang="fr-CH" sz="1000" dirty="0" smtClean="0"/>
              <a:t>). An </a:t>
            </a:r>
            <a:r>
              <a:rPr lang="fr-CH" sz="1000" dirty="0" err="1" smtClean="0"/>
              <a:t>automated</a:t>
            </a:r>
            <a:r>
              <a:rPr lang="fr-CH" sz="1000" dirty="0" smtClean="0"/>
              <a:t> customs system </a:t>
            </a:r>
            <a:r>
              <a:rPr lang="fr-CH" sz="1000" dirty="0" err="1" smtClean="0"/>
              <a:t>is</a:t>
            </a:r>
            <a:r>
              <a:rPr lang="fr-CH" sz="1000" dirty="0" smtClean="0"/>
              <a:t> </a:t>
            </a:r>
            <a:r>
              <a:rPr lang="fr-CH" sz="1000" dirty="0" err="1" smtClean="0"/>
              <a:t>often</a:t>
            </a:r>
            <a:r>
              <a:rPr lang="fr-CH" sz="1000" dirty="0" smtClean="0"/>
              <a:t> the first </a:t>
            </a:r>
            <a:r>
              <a:rPr lang="fr-CH" sz="1000" dirty="0" err="1" smtClean="0"/>
              <a:t>step</a:t>
            </a:r>
            <a:r>
              <a:rPr lang="fr-CH" sz="1000" dirty="0" smtClean="0"/>
              <a:t>. In practice, </a:t>
            </a:r>
            <a:r>
              <a:rPr lang="fr-CH" sz="1000" dirty="0" err="1" smtClean="0"/>
              <a:t>this</a:t>
            </a:r>
            <a:r>
              <a:rPr lang="fr-CH" sz="1000" dirty="0" smtClean="0"/>
              <a:t> </a:t>
            </a:r>
            <a:r>
              <a:rPr lang="fr-CH" sz="1000" dirty="0" err="1" smtClean="0"/>
              <a:t>is</a:t>
            </a:r>
            <a:r>
              <a:rPr lang="fr-CH" sz="1000" dirty="0" smtClean="0"/>
              <a:t> an </a:t>
            </a:r>
            <a:r>
              <a:rPr lang="fr-CH" sz="1000" dirty="0" err="1" smtClean="0"/>
              <a:t>iterative</a:t>
            </a:r>
            <a:r>
              <a:rPr lang="fr-CH" sz="1000" dirty="0" smtClean="0"/>
              <a:t> </a:t>
            </a:r>
            <a:r>
              <a:rPr lang="fr-CH" sz="1000" dirty="0" err="1" smtClean="0"/>
              <a:t>process</a:t>
            </a:r>
            <a:endParaRPr lang="en-GB" sz="1000" dirty="0" smtClean="0"/>
          </a:p>
          <a:p>
            <a:endParaRPr lang="en-US" sz="1000" dirty="0" smtClean="0"/>
          </a:p>
          <a:p>
            <a:r>
              <a:rPr lang="en-US" sz="1000" dirty="0" smtClean="0"/>
              <a:t>Policy makers and managers need a strategic and holistic framework that helps them to systematically address all these challenges and to effectively manage the project.</a:t>
            </a:r>
          </a:p>
          <a:p>
            <a:r>
              <a:rPr lang="en-US" sz="1000" dirty="0" smtClean="0">
                <a:hlinkClick r:id="rId3" action="ppaction://hlinkfile"/>
              </a:rPr>
              <a:t>UNECE Recommendation No. 33</a:t>
            </a:r>
            <a:r>
              <a:rPr lang="en-US" sz="1000" dirty="0" smtClean="0"/>
              <a:t> provides useful guidance with regards to the preparatory work and the various policy documents that may have to be developed The </a:t>
            </a:r>
            <a:r>
              <a:rPr lang="en-US" sz="1000" dirty="0" smtClean="0">
                <a:hlinkClick r:id="rId4" action="ppaction://hlinkfile"/>
              </a:rPr>
              <a:t>WCO Single Window Compendium</a:t>
            </a:r>
            <a:r>
              <a:rPr lang="en-US" sz="1000" dirty="0" smtClean="0"/>
              <a:t> also cover the policy and project management aspects </a:t>
            </a:r>
            <a:r>
              <a:rPr lang="en-US" sz="1000" dirty="0" smtClean="0">
                <a:hlinkClick r:id="rId5" action="ppaction://hlinkfile"/>
              </a:rPr>
              <a:t>UNECE Recommendation No. 4</a:t>
            </a:r>
            <a:r>
              <a:rPr lang="en-US" sz="1000" dirty="0" smtClean="0"/>
              <a:t> and </a:t>
            </a:r>
            <a:r>
              <a:rPr lang="en-US" sz="1000" dirty="0" smtClean="0">
                <a:hlinkClick r:id="rId6" action="ppaction://hlinkfile"/>
              </a:rPr>
              <a:t>Recommendation No. 18</a:t>
            </a:r>
            <a:r>
              <a:rPr lang="en-US" sz="1000" dirty="0" smtClean="0"/>
              <a:t> outline the framework for the necessary trade government collaboration.</a:t>
            </a:r>
          </a:p>
          <a:p>
            <a:r>
              <a:rPr lang="en-US" sz="1000" b="1" dirty="0" smtClean="0"/>
              <a:t>A supportive legal framework and reliable institutional platform for inter-agency collaboration and stakeholders consultation. </a:t>
            </a:r>
          </a:p>
          <a:p>
            <a:r>
              <a:rPr lang="en-US" sz="1000" dirty="0" smtClean="0"/>
              <a:t>Exchange of data amongst the participating parties of a SW requires a legal framework that enables and defines the conditions of, amongst others, the electronic submission of documents, electronic signatures, user authentication, data sharing and data archiving. </a:t>
            </a:r>
            <a:r>
              <a:rPr lang="en-US" sz="1000" dirty="0" smtClean="0">
                <a:hlinkClick r:id="rId7" action="ppaction://hlinkfile"/>
              </a:rPr>
              <a:t>UNECE Recommendation No. 35</a:t>
            </a:r>
            <a:r>
              <a:rPr lang="en-US" sz="1000" dirty="0" smtClean="0"/>
              <a:t> and the </a:t>
            </a:r>
            <a:r>
              <a:rPr lang="en-US" sz="1000" dirty="0" smtClean="0">
                <a:hlinkClick r:id="rId4" action="ppaction://hlinkfile"/>
              </a:rPr>
              <a:t>WCO Single Window Compendium</a:t>
            </a:r>
            <a:r>
              <a:rPr lang="en-US" sz="1000" dirty="0" smtClean="0"/>
              <a:t> identify </a:t>
            </a:r>
            <a:r>
              <a:rPr lang="en-US" sz="1000" dirty="0" err="1" smtClean="0"/>
              <a:t>releavnt</a:t>
            </a:r>
            <a:r>
              <a:rPr lang="en-US" sz="1000" dirty="0" smtClean="0"/>
              <a:t> legal issues , such as privacy and data protection issues. The </a:t>
            </a:r>
            <a:r>
              <a:rPr lang="en-US" sz="1000" dirty="0" smtClean="0">
                <a:hlinkClick r:id="rId8" action="ppaction://hlinkfile"/>
              </a:rPr>
              <a:t>UNCITRAL Model Law Electronic Commerce</a:t>
            </a:r>
            <a:r>
              <a:rPr lang="en-US" sz="1000" dirty="0" smtClean="0"/>
              <a:t>, the </a:t>
            </a:r>
            <a:r>
              <a:rPr lang="en-US" sz="1000" dirty="0" smtClean="0">
                <a:hlinkClick r:id="rId9" action="ppaction://hlinkfile"/>
              </a:rPr>
              <a:t>Model Law on Electronic Signatures</a:t>
            </a:r>
            <a:r>
              <a:rPr lang="en-US" sz="1000" dirty="0" smtClean="0"/>
              <a:t> , the UN Convention on the Use of Electronic Communications in International Contracts (2005), and a Guidance Text on the International Use of Authentication &amp; Signature Methods are also key tools. </a:t>
            </a:r>
            <a:r>
              <a:rPr lang="en-US" sz="1000" dirty="0" err="1" smtClean="0"/>
              <a:t>UNNExT</a:t>
            </a:r>
            <a:r>
              <a:rPr lang="en-US" sz="1000" dirty="0" smtClean="0"/>
              <a:t> has  also just published a </a:t>
            </a:r>
            <a:r>
              <a:rPr lang="en-US" sz="1000" dirty="0" smtClean="0">
                <a:hlinkClick r:id="rId10" action="ppaction://hlinkfile"/>
              </a:rPr>
              <a:t>Legal Guide for Electronic Single Window and Paperless Trade</a:t>
            </a:r>
            <a:endParaRPr lang="en-US" sz="1000" dirty="0" smtClean="0"/>
          </a:p>
          <a:p>
            <a:endParaRPr lang="en-US" sz="1000" dirty="0" smtClean="0"/>
          </a:p>
          <a:p>
            <a:r>
              <a:rPr lang="en-US" sz="1000" b="1" dirty="0" smtClean="0"/>
              <a:t>Data and business interoperability,</a:t>
            </a:r>
            <a:endParaRPr lang="en-GB" sz="1000" b="1" dirty="0" smtClean="0"/>
          </a:p>
          <a:p>
            <a:endParaRPr lang="en-US" sz="1000" dirty="0"/>
          </a:p>
          <a:p>
            <a:endParaRPr lang="en-US" sz="1000" dirty="0" smtClean="0"/>
          </a:p>
        </p:txBody>
      </p:sp>
      <p:sp>
        <p:nvSpPr>
          <p:cNvPr id="4" name="Slide Number Placeholder 3"/>
          <p:cNvSpPr>
            <a:spLocks noGrp="1"/>
          </p:cNvSpPr>
          <p:nvPr>
            <p:ph type="sldNum" sz="quarter" idx="10"/>
          </p:nvPr>
        </p:nvSpPr>
        <p:spPr/>
        <p:txBody>
          <a:bodyPr/>
          <a:lstStyle/>
          <a:p>
            <a:pPr>
              <a:defRPr/>
            </a:pPr>
            <a:fld id="{C95910AB-E680-43D2-9B04-1DF41C0CFDB2}" type="slidenum">
              <a:rPr lang="it-IT" smtClean="0"/>
              <a:pPr>
                <a:defRPr/>
              </a:pPr>
              <a:t>15</a:t>
            </a:fld>
            <a:endParaRPr lang="it-IT"/>
          </a:p>
        </p:txBody>
      </p:sp>
    </p:spTree>
    <p:extLst>
      <p:ext uri="{BB962C8B-B14F-4D97-AF65-F5344CB8AC3E}">
        <p14:creationId xmlns:p14="http://schemas.microsoft.com/office/powerpoint/2010/main" val="40656412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0113" y="757238"/>
            <a:ext cx="4962525" cy="3722687"/>
          </a:xfrm>
        </p:spPr>
      </p:sp>
      <p:sp>
        <p:nvSpPr>
          <p:cNvPr id="3" name="Notes Placeholder 2"/>
          <p:cNvSpPr>
            <a:spLocks noGrp="1"/>
          </p:cNvSpPr>
          <p:nvPr>
            <p:ph type="body" idx="1"/>
          </p:nvPr>
        </p:nvSpPr>
        <p:spPr/>
        <p:txBody>
          <a:bodyPr>
            <a:normAutofit fontScale="92500" lnSpcReduction="10000"/>
          </a:bodyPr>
          <a:lstStyle/>
          <a:p>
            <a:r>
              <a:rPr lang="en-US" sz="1000" dirty="0"/>
              <a:t>According to the newly published WB </a:t>
            </a:r>
            <a:r>
              <a:rPr lang="en-US" sz="1000" dirty="0" smtClean="0"/>
              <a:t>Doing Business 2013 report, </a:t>
            </a:r>
            <a:r>
              <a:rPr lang="en-US" sz="1000" dirty="0"/>
              <a:t>“Over the past few years, automation has played an important part in facilitating the processing and clearance of goods in many economies”.</a:t>
            </a:r>
          </a:p>
          <a:p>
            <a:r>
              <a:rPr lang="en-US" sz="1000" dirty="0" smtClean="0"/>
              <a:t>Single Windows are  important drivers for the simplification, harmonization and  automation of trade procedures.</a:t>
            </a:r>
          </a:p>
          <a:p>
            <a:r>
              <a:rPr lang="en-US" sz="1000" dirty="0"/>
              <a:t>T</a:t>
            </a:r>
            <a:r>
              <a:rPr lang="en-US" sz="1000" dirty="0" smtClean="0"/>
              <a:t>his is witnessed by the rapidly increasing number of countries, especially developing countries and transition economies that </a:t>
            </a:r>
            <a:r>
              <a:rPr lang="en-US" sz="1000" dirty="0"/>
              <a:t>over the last 10 years </a:t>
            </a:r>
            <a:r>
              <a:rPr lang="en-US" sz="1000" dirty="0" smtClean="0"/>
              <a:t>put in place their SWs.</a:t>
            </a:r>
            <a:endParaRPr lang="en-US" sz="1000" dirty="0"/>
          </a:p>
          <a:p>
            <a:r>
              <a:rPr lang="en-US" sz="1000" dirty="0" smtClean="0"/>
              <a:t>At the UNECE SW conference of 2005, it was said there were about 20 economies with a SW in place. In 2011 the Doing Business Report identifies 49 countries as having a SW, of which 20 have one that connects all government agencies. The 2013 Doing Business reports that they are already 71, </a:t>
            </a:r>
          </a:p>
          <a:p>
            <a:endParaRPr lang="en-US" sz="1000" dirty="0" smtClean="0"/>
          </a:p>
          <a:p>
            <a:r>
              <a:rPr lang="en-US" sz="1000" dirty="0"/>
              <a:t>It is important to bear in mind that the establishment of a Single Window system is a complex political reform project with several challenges  that go beyond technological and financial  issues. The planning phase is a critical one. </a:t>
            </a:r>
            <a:r>
              <a:rPr lang="fr-CH" sz="1000" dirty="0"/>
              <a:t>In </a:t>
            </a:r>
            <a:r>
              <a:rPr lang="fr-CH" sz="1000" dirty="0" err="1"/>
              <a:t>terms</a:t>
            </a:r>
            <a:r>
              <a:rPr lang="fr-CH" sz="1000" dirty="0"/>
              <a:t> of </a:t>
            </a:r>
            <a:r>
              <a:rPr lang="fr-CH" sz="1000" dirty="0" err="1"/>
              <a:t>sequence</a:t>
            </a:r>
            <a:r>
              <a:rPr lang="fr-CH" sz="1000" dirty="0"/>
              <a:t> of </a:t>
            </a:r>
            <a:r>
              <a:rPr lang="fr-CH" sz="1000" dirty="0" err="1"/>
              <a:t>steps</a:t>
            </a:r>
            <a:r>
              <a:rPr lang="fr-CH" sz="1000" dirty="0"/>
              <a:t>, first </a:t>
            </a:r>
            <a:r>
              <a:rPr lang="fr-CH" sz="1000" dirty="0" err="1"/>
              <a:t>simplify</a:t>
            </a:r>
            <a:r>
              <a:rPr lang="fr-CH" sz="1000" dirty="0"/>
              <a:t> the </a:t>
            </a:r>
            <a:r>
              <a:rPr lang="fr-CH" sz="1000" dirty="0" err="1"/>
              <a:t>processes</a:t>
            </a:r>
            <a:r>
              <a:rPr lang="fr-CH" sz="1000" dirty="0"/>
              <a:t> (and </a:t>
            </a:r>
            <a:r>
              <a:rPr lang="fr-CH" sz="1000" dirty="0" err="1"/>
              <a:t>eliminate</a:t>
            </a:r>
            <a:r>
              <a:rPr lang="fr-CH" sz="1000" dirty="0"/>
              <a:t> </a:t>
            </a:r>
            <a:r>
              <a:rPr lang="fr-CH" sz="1000" dirty="0" err="1"/>
              <a:t>steps</a:t>
            </a:r>
            <a:r>
              <a:rPr lang="fr-CH" sz="1000" dirty="0"/>
              <a:t> </a:t>
            </a:r>
            <a:r>
              <a:rPr lang="fr-CH" sz="1000" dirty="0" err="1"/>
              <a:t>where</a:t>
            </a:r>
            <a:r>
              <a:rPr lang="fr-CH" sz="1000" dirty="0"/>
              <a:t> possible) , and change the </a:t>
            </a:r>
            <a:r>
              <a:rPr lang="fr-CH" sz="1000" dirty="0" err="1"/>
              <a:t>legal</a:t>
            </a:r>
            <a:r>
              <a:rPr lang="fr-CH" sz="1000" dirty="0"/>
              <a:t> </a:t>
            </a:r>
            <a:r>
              <a:rPr lang="fr-CH" sz="1000" dirty="0" err="1"/>
              <a:t>framework</a:t>
            </a:r>
            <a:r>
              <a:rPr lang="fr-CH" sz="1000" dirty="0"/>
              <a:t>, and </a:t>
            </a:r>
            <a:r>
              <a:rPr lang="fr-CH" sz="1000" dirty="0" err="1"/>
              <a:t>then</a:t>
            </a:r>
            <a:r>
              <a:rPr lang="fr-CH" sz="1000" dirty="0"/>
              <a:t> automate the </a:t>
            </a:r>
            <a:r>
              <a:rPr lang="fr-CH" sz="1000" dirty="0" err="1"/>
              <a:t>simplified</a:t>
            </a:r>
            <a:r>
              <a:rPr lang="fr-CH" sz="1000" dirty="0"/>
              <a:t> </a:t>
            </a:r>
            <a:r>
              <a:rPr lang="fr-CH" sz="1000" dirty="0" err="1"/>
              <a:t>processess</a:t>
            </a:r>
            <a:r>
              <a:rPr lang="fr-CH" sz="1000" dirty="0"/>
              <a:t>, </a:t>
            </a:r>
            <a:r>
              <a:rPr lang="fr-CH" sz="1000" dirty="0" err="1"/>
              <a:t>integrate</a:t>
            </a:r>
            <a:r>
              <a:rPr lang="fr-CH" sz="1000" dirty="0"/>
              <a:t> the key </a:t>
            </a:r>
            <a:r>
              <a:rPr lang="fr-CH" sz="1000" dirty="0" err="1"/>
              <a:t>agencies</a:t>
            </a:r>
            <a:r>
              <a:rPr lang="fr-CH" sz="1000" dirty="0"/>
              <a:t> (Customs, </a:t>
            </a:r>
            <a:r>
              <a:rPr lang="fr-CH" sz="1000" dirty="0" err="1"/>
              <a:t>OGAs</a:t>
            </a:r>
            <a:r>
              <a:rPr lang="fr-CH" sz="1000" dirty="0"/>
              <a:t>, </a:t>
            </a:r>
            <a:r>
              <a:rPr lang="fr-CH" sz="1000" dirty="0" err="1"/>
              <a:t>etc</a:t>
            </a:r>
            <a:r>
              <a:rPr lang="fr-CH" sz="1000" dirty="0"/>
              <a:t>). An </a:t>
            </a:r>
            <a:r>
              <a:rPr lang="fr-CH" sz="1000" dirty="0" err="1"/>
              <a:t>automated</a:t>
            </a:r>
            <a:r>
              <a:rPr lang="fr-CH" sz="1000" dirty="0"/>
              <a:t> customs system </a:t>
            </a:r>
            <a:r>
              <a:rPr lang="fr-CH" sz="1000" dirty="0" err="1"/>
              <a:t>is</a:t>
            </a:r>
            <a:r>
              <a:rPr lang="fr-CH" sz="1000" dirty="0"/>
              <a:t> </a:t>
            </a:r>
            <a:r>
              <a:rPr lang="fr-CH" sz="1000" dirty="0" err="1"/>
              <a:t>often</a:t>
            </a:r>
            <a:r>
              <a:rPr lang="fr-CH" sz="1000" dirty="0"/>
              <a:t> the first </a:t>
            </a:r>
            <a:r>
              <a:rPr lang="fr-CH" sz="1000" dirty="0" err="1"/>
              <a:t>step</a:t>
            </a:r>
            <a:r>
              <a:rPr lang="fr-CH" sz="1000" dirty="0"/>
              <a:t>. In practice, </a:t>
            </a:r>
            <a:r>
              <a:rPr lang="fr-CH" sz="1000" dirty="0" err="1"/>
              <a:t>this</a:t>
            </a:r>
            <a:r>
              <a:rPr lang="fr-CH" sz="1000" dirty="0"/>
              <a:t> </a:t>
            </a:r>
            <a:r>
              <a:rPr lang="fr-CH" sz="1000" dirty="0" err="1"/>
              <a:t>is</a:t>
            </a:r>
            <a:r>
              <a:rPr lang="fr-CH" sz="1000" dirty="0"/>
              <a:t> an </a:t>
            </a:r>
            <a:r>
              <a:rPr lang="fr-CH" sz="1000" dirty="0" err="1"/>
              <a:t>iterative</a:t>
            </a:r>
            <a:r>
              <a:rPr lang="fr-CH" sz="1000" dirty="0"/>
              <a:t> </a:t>
            </a:r>
            <a:r>
              <a:rPr lang="fr-CH" sz="1000" dirty="0" err="1"/>
              <a:t>process</a:t>
            </a:r>
            <a:endParaRPr lang="en-GB" sz="1000" dirty="0"/>
          </a:p>
          <a:p>
            <a:endParaRPr lang="en-US" sz="1000" dirty="0"/>
          </a:p>
          <a:p>
            <a:r>
              <a:rPr lang="en-US" sz="1000" dirty="0"/>
              <a:t>Policy makers and managers need a strategic and holistic framework that helps them to systematically address all these challenges and to effectively manage the project</a:t>
            </a:r>
            <a:r>
              <a:rPr lang="en-US" sz="1000" dirty="0" smtClean="0"/>
              <a:t>.</a:t>
            </a:r>
          </a:p>
          <a:p>
            <a:endParaRPr lang="en-US" sz="1000" dirty="0"/>
          </a:p>
          <a:p>
            <a:r>
              <a:rPr lang="en-US" sz="1000" dirty="0">
                <a:hlinkClick r:id="rId3" action="ppaction://hlinkfile"/>
              </a:rPr>
              <a:t>UNECE Recommendation No. 33</a:t>
            </a:r>
            <a:r>
              <a:rPr lang="en-US" sz="1000" dirty="0"/>
              <a:t> provides useful guidance with regards to the preparatory work and the various policy documents that may have to be developed The </a:t>
            </a:r>
            <a:r>
              <a:rPr lang="en-US" sz="1000" dirty="0">
                <a:hlinkClick r:id="rId4" action="ppaction://hlinkfile"/>
              </a:rPr>
              <a:t>WCO Single Window Compendium</a:t>
            </a:r>
            <a:r>
              <a:rPr lang="en-US" sz="1000" dirty="0"/>
              <a:t> also cover the policy and project management aspects </a:t>
            </a:r>
            <a:r>
              <a:rPr lang="en-US" sz="1000" dirty="0">
                <a:hlinkClick r:id="rId5" action="ppaction://hlinkfile"/>
              </a:rPr>
              <a:t>UNECE Recommendation No. 4</a:t>
            </a:r>
            <a:r>
              <a:rPr lang="en-US" sz="1000" dirty="0"/>
              <a:t> and </a:t>
            </a:r>
            <a:r>
              <a:rPr lang="en-US" sz="1000" dirty="0">
                <a:hlinkClick r:id="rId6" action="ppaction://hlinkfile"/>
              </a:rPr>
              <a:t>Recommendation No. 18</a:t>
            </a:r>
            <a:r>
              <a:rPr lang="en-US" sz="1000" dirty="0"/>
              <a:t> outline the framework for the necessary trade government collaboration.</a:t>
            </a:r>
          </a:p>
          <a:p>
            <a:endParaRPr lang="en-US" sz="1000" b="1" dirty="0" smtClean="0"/>
          </a:p>
          <a:p>
            <a:r>
              <a:rPr lang="en-US" sz="1000" b="1" dirty="0" smtClean="0"/>
              <a:t>A </a:t>
            </a:r>
            <a:r>
              <a:rPr lang="en-US" sz="1000" b="1" dirty="0"/>
              <a:t>supportive legal framework and reliable institutional platform for inter-agency collaboration and stakeholders consultation. </a:t>
            </a:r>
          </a:p>
          <a:p>
            <a:endParaRPr lang="en-US" sz="1000" dirty="0" smtClean="0"/>
          </a:p>
          <a:p>
            <a:r>
              <a:rPr lang="en-US" sz="1000" dirty="0" smtClean="0"/>
              <a:t>Exchange </a:t>
            </a:r>
            <a:r>
              <a:rPr lang="en-US" sz="1000" dirty="0"/>
              <a:t>of data amongst the participating parties of a SW requires a legal framework that enables and defines the conditions of, amongst others, the electronic submission of documents, electronic signatures, user authentication, data sharing and data archiving. </a:t>
            </a:r>
            <a:r>
              <a:rPr lang="en-US" sz="1000" dirty="0">
                <a:hlinkClick r:id="rId7" action="ppaction://hlinkfile"/>
              </a:rPr>
              <a:t>UNECE Recommendation No. 35</a:t>
            </a:r>
            <a:r>
              <a:rPr lang="en-US" sz="1000" dirty="0"/>
              <a:t> and the </a:t>
            </a:r>
            <a:r>
              <a:rPr lang="en-US" sz="1000" dirty="0">
                <a:hlinkClick r:id="rId4" action="ppaction://hlinkfile"/>
              </a:rPr>
              <a:t>WCO Single Window Compendium</a:t>
            </a:r>
            <a:r>
              <a:rPr lang="en-US" sz="1000" dirty="0"/>
              <a:t> identify </a:t>
            </a:r>
            <a:r>
              <a:rPr lang="en-US" sz="1000" dirty="0" err="1"/>
              <a:t>releavnt</a:t>
            </a:r>
            <a:r>
              <a:rPr lang="en-US" sz="1000" dirty="0"/>
              <a:t> legal issues , such as privacy and data protection issues. The </a:t>
            </a:r>
            <a:r>
              <a:rPr lang="en-US" sz="1000" dirty="0">
                <a:hlinkClick r:id="rId8" action="ppaction://hlinkfile"/>
              </a:rPr>
              <a:t>UNCITRAL Model Law Electronic Commerce</a:t>
            </a:r>
            <a:r>
              <a:rPr lang="en-US" sz="1000" dirty="0"/>
              <a:t>, the </a:t>
            </a:r>
            <a:r>
              <a:rPr lang="en-US" sz="1000" dirty="0">
                <a:hlinkClick r:id="rId9" action="ppaction://hlinkfile"/>
              </a:rPr>
              <a:t>Model Law on Electronic Signatures</a:t>
            </a:r>
            <a:r>
              <a:rPr lang="en-US" sz="1000" dirty="0"/>
              <a:t> , the UN Convention on the Use of Electronic Communications in International Contracts (2005), and a Guidance Text on the International Use of Authentication &amp; Signature Methods are also key tools. </a:t>
            </a:r>
            <a:r>
              <a:rPr lang="en-US" sz="1000" dirty="0" err="1"/>
              <a:t>UNNExT</a:t>
            </a:r>
            <a:r>
              <a:rPr lang="en-US" sz="1000" dirty="0"/>
              <a:t> has  also just published a </a:t>
            </a:r>
            <a:r>
              <a:rPr lang="en-US" sz="1000" dirty="0">
                <a:hlinkClick r:id="rId10" action="ppaction://hlinkfile"/>
              </a:rPr>
              <a:t>Legal Guide for Electronic Single Window and Paperless Trade</a:t>
            </a:r>
            <a:endParaRPr lang="en-US" sz="1000" dirty="0"/>
          </a:p>
          <a:p>
            <a:endParaRPr lang="en-US" sz="1000" dirty="0" smtClean="0"/>
          </a:p>
          <a:p>
            <a:endParaRPr lang="en-GB" sz="1000" dirty="0"/>
          </a:p>
        </p:txBody>
      </p:sp>
      <p:sp>
        <p:nvSpPr>
          <p:cNvPr id="4" name="Slide Number Placeholder 3"/>
          <p:cNvSpPr>
            <a:spLocks noGrp="1"/>
          </p:cNvSpPr>
          <p:nvPr>
            <p:ph type="sldNum" sz="quarter" idx="10"/>
          </p:nvPr>
        </p:nvSpPr>
        <p:spPr/>
        <p:txBody>
          <a:bodyPr/>
          <a:lstStyle/>
          <a:p>
            <a:pPr>
              <a:defRPr/>
            </a:pPr>
            <a:fld id="{C95910AB-E680-43D2-9B04-1DF41C0CFDB2}" type="slidenum">
              <a:rPr lang="it-IT" smtClean="0"/>
              <a:pPr>
                <a:defRPr/>
              </a:pPr>
              <a:t>16</a:t>
            </a:fld>
            <a:endParaRPr lang="it-IT"/>
          </a:p>
        </p:txBody>
      </p:sp>
    </p:spTree>
    <p:extLst>
      <p:ext uri="{BB962C8B-B14F-4D97-AF65-F5344CB8AC3E}">
        <p14:creationId xmlns:p14="http://schemas.microsoft.com/office/powerpoint/2010/main" val="31153631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mn-ea"/>
                <a:cs typeface="+mn-cs"/>
              </a:rPr>
              <a:t>All the information contained in a paper </a:t>
            </a:r>
            <a:r>
              <a:rPr lang="en-GB" sz="1200" b="0" i="0" kern="1200" dirty="0" err="1" smtClean="0">
                <a:solidFill>
                  <a:schemeClr val="tx1"/>
                </a:solidFill>
                <a:effectLst/>
                <a:latin typeface="+mn-lt"/>
                <a:ea typeface="+mn-ea"/>
                <a:cs typeface="+mn-cs"/>
              </a:rPr>
              <a:t>phytosanitary</a:t>
            </a:r>
            <a:r>
              <a:rPr lang="en-GB" sz="1200" b="0" i="0" kern="1200" dirty="0" smtClean="0">
                <a:solidFill>
                  <a:schemeClr val="tx1"/>
                </a:solidFill>
                <a:effectLst/>
                <a:latin typeface="+mn-lt"/>
                <a:ea typeface="+mn-ea"/>
                <a:cs typeface="+mn-cs"/>
              </a:rPr>
              <a:t> certificate is also in the </a:t>
            </a:r>
            <a:r>
              <a:rPr lang="en-GB" sz="1200" b="0" i="0" kern="1200" dirty="0" err="1" smtClean="0">
                <a:solidFill>
                  <a:schemeClr val="tx1"/>
                </a:solidFill>
                <a:effectLst/>
                <a:latin typeface="+mn-lt"/>
                <a:ea typeface="+mn-ea"/>
                <a:cs typeface="+mn-cs"/>
              </a:rPr>
              <a:t>ePhyto</a:t>
            </a:r>
            <a:r>
              <a:rPr lang="en-GB" sz="1200" b="0" i="0" kern="1200" dirty="0" smtClean="0">
                <a:solidFill>
                  <a:schemeClr val="tx1"/>
                </a:solidFill>
                <a:effectLst/>
                <a:latin typeface="+mn-lt"/>
                <a:ea typeface="+mn-ea"/>
                <a:cs typeface="+mn-cs"/>
              </a:rPr>
              <a:t> electronic message.</a:t>
            </a:r>
          </a:p>
          <a:p>
            <a:endParaRPr lang="fr-CH" sz="1200" b="0" i="0" kern="1200" dirty="0" smtClean="0">
              <a:solidFill>
                <a:schemeClr val="tx1"/>
              </a:solidFill>
              <a:effectLst/>
              <a:latin typeface="+mn-lt"/>
              <a:ea typeface="+mn-ea"/>
              <a:cs typeface="+mn-cs"/>
            </a:endParaRPr>
          </a:p>
          <a:p>
            <a:r>
              <a:rPr lang="en-GB" b="1" dirty="0" smtClean="0">
                <a:effectLst/>
              </a:rPr>
              <a:t>Benefits of a globally harmonized approach for </a:t>
            </a:r>
            <a:r>
              <a:rPr lang="en-GB" b="1" dirty="0" err="1" smtClean="0">
                <a:effectLst/>
              </a:rPr>
              <a:t>ePhyto</a:t>
            </a:r>
            <a:r>
              <a:rPr lang="en-GB" b="1" dirty="0" smtClean="0">
                <a:effectLst/>
              </a:rPr>
              <a:t> through an international hub:</a:t>
            </a:r>
            <a:endParaRPr lang="en-GB" dirty="0" smtClean="0">
              <a:effectLst/>
            </a:endParaRPr>
          </a:p>
          <a:p>
            <a:pPr marL="171450" indent="-171450">
              <a:buFont typeface="Arial" panose="020B0604020202020204" pitchFamily="34" charset="0"/>
              <a:buChar char="•"/>
            </a:pPr>
            <a:r>
              <a:rPr lang="en-GB" dirty="0" smtClean="0">
                <a:effectLst/>
              </a:rPr>
              <a:t>Globally harmonized approach for electronic </a:t>
            </a:r>
            <a:r>
              <a:rPr lang="en-GB" dirty="0" err="1" smtClean="0">
                <a:effectLst/>
              </a:rPr>
              <a:t>phytosanitary</a:t>
            </a:r>
            <a:r>
              <a:rPr lang="en-GB" dirty="0" smtClean="0">
                <a:effectLst/>
              </a:rPr>
              <a:t> certification (</a:t>
            </a:r>
            <a:r>
              <a:rPr lang="en-GB" dirty="0" err="1" smtClean="0">
                <a:effectLst/>
              </a:rPr>
              <a:t>ePhyto</a:t>
            </a:r>
            <a:r>
              <a:rPr lang="en-GB" dirty="0" smtClean="0">
                <a:effectLst/>
              </a:rPr>
              <a:t>) in accordance with an adopted International Standard for </a:t>
            </a:r>
            <a:r>
              <a:rPr lang="en-GB" dirty="0" err="1" smtClean="0">
                <a:effectLst/>
              </a:rPr>
              <a:t>Phytosanitary</a:t>
            </a:r>
            <a:r>
              <a:rPr lang="en-GB" dirty="0" smtClean="0">
                <a:effectLst/>
              </a:rPr>
              <a:t> Measures (ISPM) 12 </a:t>
            </a:r>
            <a:r>
              <a:rPr lang="en-GB" i="1" dirty="0" err="1" smtClean="0">
                <a:effectLst/>
              </a:rPr>
              <a:t>Phytosanitary</a:t>
            </a:r>
            <a:r>
              <a:rPr lang="en-GB" i="1" dirty="0" smtClean="0">
                <a:effectLst/>
              </a:rPr>
              <a:t> Certificates</a:t>
            </a:r>
            <a:r>
              <a:rPr lang="en-GB" dirty="0" smtClean="0">
                <a:effectLst/>
              </a:rPr>
              <a:t>;</a:t>
            </a:r>
          </a:p>
          <a:p>
            <a:pPr marL="171450" indent="-171450">
              <a:buFont typeface="Arial" panose="020B0604020202020204" pitchFamily="34" charset="0"/>
              <a:buChar char="•"/>
            </a:pPr>
            <a:r>
              <a:rPr lang="en-GB" dirty="0" smtClean="0">
                <a:effectLst/>
              </a:rPr>
              <a:t>Reduced potential for fraudulent certificates;</a:t>
            </a:r>
          </a:p>
          <a:p>
            <a:pPr marL="171450" indent="-171450">
              <a:buFont typeface="Arial" panose="020B0604020202020204" pitchFamily="34" charset="0"/>
              <a:buChar char="•"/>
            </a:pPr>
            <a:r>
              <a:rPr lang="en-GB" dirty="0" smtClean="0">
                <a:effectLst/>
              </a:rPr>
              <a:t>Reduced data entry and validation activities by national plant protection organizations (NPPO) improving efficiencies;</a:t>
            </a:r>
          </a:p>
          <a:p>
            <a:pPr marL="171450" indent="-171450">
              <a:buFont typeface="Arial" panose="020B0604020202020204" pitchFamily="34" charset="0"/>
              <a:buChar char="•"/>
            </a:pPr>
            <a:r>
              <a:rPr lang="en-GB" dirty="0" smtClean="0">
                <a:effectLst/>
              </a:rPr>
              <a:t>Improved security in the transmission of certificates when compared with paper certificates;</a:t>
            </a:r>
          </a:p>
          <a:p>
            <a:pPr marL="171450" indent="-171450">
              <a:buFont typeface="Arial" panose="020B0604020202020204" pitchFamily="34" charset="0"/>
              <a:buChar char="•"/>
            </a:pPr>
            <a:r>
              <a:rPr lang="en-GB" dirty="0" smtClean="0">
                <a:effectLst/>
              </a:rPr>
              <a:t>Efficiencies in arrival and clearance of plants and plant products at the point of entry;</a:t>
            </a:r>
          </a:p>
          <a:p>
            <a:pPr marL="171450" indent="-171450">
              <a:buFont typeface="Arial" panose="020B0604020202020204" pitchFamily="34" charset="0"/>
              <a:buChar char="•"/>
            </a:pPr>
            <a:r>
              <a:rPr lang="en-GB" dirty="0" smtClean="0">
                <a:effectLst/>
              </a:rPr>
              <a:t>Reduced delays in receiving replacement </a:t>
            </a:r>
            <a:r>
              <a:rPr lang="en-GB" dirty="0" err="1" smtClean="0">
                <a:effectLst/>
              </a:rPr>
              <a:t>phytosanitary</a:t>
            </a:r>
            <a:r>
              <a:rPr lang="en-GB" dirty="0" smtClean="0">
                <a:effectLst/>
              </a:rPr>
              <a:t> certificates when required;</a:t>
            </a:r>
          </a:p>
          <a:p>
            <a:pPr marL="171450" indent="-171450">
              <a:buFont typeface="Arial" panose="020B0604020202020204" pitchFamily="34" charset="0"/>
              <a:buChar char="•"/>
            </a:pPr>
            <a:r>
              <a:rPr lang="en-GB" dirty="0" smtClean="0">
                <a:effectLst/>
              </a:rPr>
              <a:t>Use of existing systems in facilitating electronic certification reduces development costs;</a:t>
            </a:r>
          </a:p>
          <a:p>
            <a:pPr marL="171450" indent="-171450">
              <a:buFont typeface="Arial" panose="020B0604020202020204" pitchFamily="34" charset="0"/>
              <a:buChar char="•"/>
            </a:pPr>
            <a:r>
              <a:rPr lang="en-GB" dirty="0" smtClean="0">
                <a:effectLst/>
              </a:rPr>
              <a:t>Avoids bilateral agreements required for direct NPPO to NPPO transfer of electronic certificates;</a:t>
            </a:r>
          </a:p>
          <a:p>
            <a:pPr marL="171450" indent="-171450">
              <a:buFont typeface="Arial" panose="020B0604020202020204" pitchFamily="34" charset="0"/>
              <a:buChar char="•"/>
            </a:pPr>
            <a:r>
              <a:rPr lang="en-GB" dirty="0" smtClean="0">
                <a:effectLst/>
              </a:rPr>
              <a:t>Potential to link with the World Customs Organization “Single Window” initiative and to harmonize codes and processes; and</a:t>
            </a:r>
          </a:p>
          <a:p>
            <a:pPr marL="171450" indent="-171450">
              <a:buFont typeface="Arial" panose="020B0604020202020204" pitchFamily="34" charset="0"/>
              <a:buChar char="•"/>
            </a:pPr>
            <a:r>
              <a:rPr lang="en-GB" dirty="0" smtClean="0">
                <a:effectLst/>
              </a:rPr>
              <a:t>Use of harmonized international e-business standards between governments (using UN/CEFACT standards)</a:t>
            </a:r>
            <a:r>
              <a:rPr lang="en-GB" baseline="0" dirty="0" smtClean="0">
                <a:effectLst/>
              </a:rPr>
              <a:t> is a key element to trade facilitation within the e-commerce field.</a:t>
            </a:r>
            <a:endParaRPr lang="en-GB" dirty="0" smtClean="0">
              <a:effectLst/>
            </a:endParaRPr>
          </a:p>
          <a:p>
            <a:r>
              <a:rPr lang="en-GB" sz="1200" b="0" i="0" kern="1200" dirty="0" smtClean="0">
                <a:solidFill>
                  <a:schemeClr val="tx1"/>
                </a:solidFill>
                <a:effectLst/>
                <a:latin typeface="+mn-lt"/>
                <a:ea typeface="+mn-ea"/>
                <a:cs typeface="+mn-cs"/>
              </a:rPr>
              <a:t/>
            </a:r>
            <a:br>
              <a:rPr lang="en-GB" sz="1200" b="0" i="0" kern="1200" dirty="0" smtClean="0">
                <a:solidFill>
                  <a:schemeClr val="tx1"/>
                </a:solidFill>
                <a:effectLst/>
                <a:latin typeface="+mn-lt"/>
                <a:ea typeface="+mn-ea"/>
                <a:cs typeface="+mn-cs"/>
              </a:rPr>
            </a:br>
            <a:endParaRPr lang="en-GB" dirty="0"/>
          </a:p>
        </p:txBody>
      </p:sp>
      <p:sp>
        <p:nvSpPr>
          <p:cNvPr id="4" name="Slide Number Placeholder 3"/>
          <p:cNvSpPr>
            <a:spLocks noGrp="1"/>
          </p:cNvSpPr>
          <p:nvPr>
            <p:ph type="sldNum" sz="quarter" idx="10"/>
          </p:nvPr>
        </p:nvSpPr>
        <p:spPr/>
        <p:txBody>
          <a:bodyPr/>
          <a:lstStyle/>
          <a:p>
            <a:fld id="{3F0D7FBE-DC1C-489B-BC52-56BD227F2FFB}" type="slidenum">
              <a:rPr lang="en-GB" smtClean="0"/>
              <a:t>17</a:t>
            </a:fld>
            <a:endParaRPr lang="en-GB"/>
          </a:p>
        </p:txBody>
      </p:sp>
    </p:spTree>
    <p:extLst>
      <p:ext uri="{BB962C8B-B14F-4D97-AF65-F5344CB8AC3E}">
        <p14:creationId xmlns:p14="http://schemas.microsoft.com/office/powerpoint/2010/main" val="389144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171450" indent="-171450" algn="just">
              <a:buFont typeface="Wingdings" panose="05000000000000000000" pitchFamily="2" charset="2"/>
              <a:buChar char="§"/>
            </a:pPr>
            <a:r>
              <a:rPr lang="en-GB" sz="1200" b="0" i="0" kern="1200" noProof="0" dirty="0" smtClean="0">
                <a:solidFill>
                  <a:schemeClr val="tx1"/>
                </a:solidFill>
                <a:effectLst/>
                <a:latin typeface="+mn-lt"/>
                <a:ea typeface="+mn-ea"/>
                <a:cs typeface="+mn-cs"/>
              </a:rPr>
              <a:t>In December 2013, the</a:t>
            </a:r>
            <a:r>
              <a:rPr lang="en-GB" sz="1200" b="0" i="0" kern="1200" baseline="0" noProof="0" dirty="0" smtClean="0">
                <a:solidFill>
                  <a:schemeClr val="tx1"/>
                </a:solidFill>
                <a:effectLst/>
                <a:latin typeface="+mn-lt"/>
                <a:ea typeface="+mn-ea"/>
                <a:cs typeface="+mn-cs"/>
              </a:rPr>
              <a:t> importance of trade facilitation was recognised by the </a:t>
            </a:r>
            <a:r>
              <a:rPr lang="en-GB" sz="1200" b="0" i="0" kern="1200" noProof="0" dirty="0" smtClean="0">
                <a:solidFill>
                  <a:schemeClr val="tx1"/>
                </a:solidFill>
                <a:effectLst/>
                <a:latin typeface="+mn-lt"/>
                <a:ea typeface="+mn-ea"/>
                <a:cs typeface="+mn-cs"/>
              </a:rPr>
              <a:t>WTO when its</a:t>
            </a:r>
            <a:r>
              <a:rPr lang="en-GB" sz="1200" b="0" i="0" kern="1200" baseline="0" noProof="0" dirty="0" smtClean="0">
                <a:solidFill>
                  <a:schemeClr val="tx1"/>
                </a:solidFill>
                <a:effectLst/>
                <a:latin typeface="+mn-lt"/>
                <a:ea typeface="+mn-ea"/>
                <a:cs typeface="+mn-cs"/>
              </a:rPr>
              <a:t> </a:t>
            </a:r>
            <a:r>
              <a:rPr lang="en-GB" sz="1200" b="0" i="0" kern="1200" noProof="0" dirty="0" smtClean="0">
                <a:solidFill>
                  <a:schemeClr val="tx1"/>
                </a:solidFill>
                <a:effectLst/>
                <a:latin typeface="+mn-lt"/>
                <a:ea typeface="+mn-ea"/>
                <a:cs typeface="+mn-cs"/>
              </a:rPr>
              <a:t>members concluded negotiations on a Trade Facilitation Agreement at the Bali Ministerial Conference,</a:t>
            </a:r>
          </a:p>
          <a:p>
            <a:pPr marL="171450" indent="-171450" algn="just">
              <a:buFont typeface="Wingdings" panose="05000000000000000000" pitchFamily="2" charset="2"/>
              <a:buChar char="§"/>
            </a:pPr>
            <a:r>
              <a:rPr lang="en-GB" noProof="0" dirty="0" smtClean="0"/>
              <a:t>As of June </a:t>
            </a:r>
            <a:r>
              <a:rPr lang="en-GB" noProof="0" dirty="0" smtClean="0">
                <a:solidFill>
                  <a:srgbClr val="FF0000"/>
                </a:solidFill>
              </a:rPr>
              <a:t>2016, </a:t>
            </a:r>
            <a:r>
              <a:rPr lang="en-GB" b="1" u="sng" noProof="0" dirty="0" smtClean="0">
                <a:solidFill>
                  <a:srgbClr val="FF0000"/>
                </a:solidFill>
              </a:rPr>
              <a:t>81</a:t>
            </a:r>
            <a:r>
              <a:rPr lang="en-GB" u="sng" noProof="0" dirty="0" smtClean="0">
                <a:solidFill>
                  <a:srgbClr val="FF0000"/>
                </a:solidFill>
              </a:rPr>
              <a:t> </a:t>
            </a:r>
            <a:r>
              <a:rPr lang="en-GB" u="sng" noProof="0" dirty="0" smtClean="0"/>
              <a:t>Members had ratified</a:t>
            </a:r>
            <a:r>
              <a:rPr lang="en-GB" noProof="0" dirty="0" smtClean="0"/>
              <a:t> the TFA </a:t>
            </a:r>
          </a:p>
          <a:p>
            <a:pPr marL="171450" indent="-171450" algn="just">
              <a:buFont typeface="Wingdings" panose="05000000000000000000" pitchFamily="2" charset="2"/>
              <a:buChar char="§"/>
            </a:pPr>
            <a:r>
              <a:rPr lang="en-GB" noProof="0" dirty="0" smtClean="0"/>
              <a:t>The Agreement</a:t>
            </a:r>
            <a:r>
              <a:rPr lang="en-GB" baseline="0" noProof="0" dirty="0" smtClean="0"/>
              <a:t> contains two kind of provisions:</a:t>
            </a:r>
          </a:p>
          <a:p>
            <a:pPr marL="171450" indent="-171450" algn="just">
              <a:buFont typeface="Wingdings" panose="05000000000000000000" pitchFamily="2" charset="2"/>
              <a:buChar char="§"/>
            </a:pPr>
            <a:endParaRPr lang="en-GB" baseline="0" noProof="0" dirty="0" smtClean="0"/>
          </a:p>
          <a:p>
            <a:pPr marL="228600" indent="-228600" algn="just">
              <a:buFont typeface="Wingdings" panose="05000000000000000000" pitchFamily="2" charset="2"/>
              <a:buAutoNum type="alphaUcParenR"/>
            </a:pPr>
            <a:r>
              <a:rPr lang="en-GB" baseline="0" noProof="0" dirty="0" smtClean="0"/>
              <a:t>Substantive provisions: </a:t>
            </a:r>
            <a:r>
              <a:rPr lang="en-GB" sz="1200" b="0" i="0" kern="1200" noProof="0" dirty="0" smtClean="0">
                <a:solidFill>
                  <a:schemeClr val="tx1"/>
                </a:solidFill>
                <a:effectLst/>
                <a:latin typeface="+mn-lt"/>
                <a:ea typeface="+mn-ea"/>
                <a:cs typeface="+mn-cs"/>
              </a:rPr>
              <a:t>  for expediting the movement, release and clearance of goods, including goods in transit.</a:t>
            </a:r>
          </a:p>
          <a:p>
            <a:pPr marL="0" indent="0" algn="just">
              <a:buFont typeface="Wingdings" panose="05000000000000000000" pitchFamily="2" charset="2"/>
              <a:buNone/>
            </a:pPr>
            <a:r>
              <a:rPr lang="en-GB" sz="1200" b="0" i="0" kern="1200" noProof="0" dirty="0" smtClean="0">
                <a:solidFill>
                  <a:schemeClr val="tx1"/>
                </a:solidFill>
                <a:effectLst/>
                <a:latin typeface="+mn-lt"/>
                <a:ea typeface="+mn-ea"/>
                <a:cs typeface="+mn-cs"/>
              </a:rPr>
              <a:t> </a:t>
            </a:r>
          </a:p>
          <a:p>
            <a:pPr marL="0" indent="0" algn="just">
              <a:buFont typeface="Wingdings" panose="05000000000000000000" pitchFamily="2" charset="2"/>
              <a:buNone/>
            </a:pPr>
            <a:r>
              <a:rPr lang="en-GB" sz="1200" b="0" i="0" kern="1200" noProof="0" dirty="0" smtClean="0">
                <a:solidFill>
                  <a:schemeClr val="tx1"/>
                </a:solidFill>
                <a:effectLst/>
                <a:latin typeface="+mn-lt"/>
                <a:ea typeface="+mn-ea"/>
                <a:cs typeface="+mn-cs"/>
              </a:rPr>
              <a:t>B) Special</a:t>
            </a:r>
            <a:r>
              <a:rPr lang="en-GB" sz="1200" b="0" i="0" kern="1200" baseline="0" noProof="0" dirty="0" smtClean="0">
                <a:solidFill>
                  <a:schemeClr val="tx1"/>
                </a:solidFill>
                <a:effectLst/>
                <a:latin typeface="+mn-lt"/>
                <a:ea typeface="+mn-ea"/>
                <a:cs typeface="+mn-cs"/>
              </a:rPr>
              <a:t> and differential treatment provisions: </a:t>
            </a:r>
            <a:r>
              <a:rPr lang="en-GB" sz="1200" b="0" i="0" kern="1200" noProof="0" dirty="0" smtClean="0">
                <a:solidFill>
                  <a:schemeClr val="tx1"/>
                </a:solidFill>
                <a:effectLst/>
                <a:latin typeface="+mn-lt"/>
                <a:ea typeface="+mn-ea"/>
                <a:cs typeface="+mn-cs"/>
              </a:rPr>
              <a:t>for technical assistance and capacity building in this area</a:t>
            </a:r>
          </a:p>
          <a:p>
            <a:pPr marL="171450" indent="-171450" algn="just">
              <a:buFont typeface="Wingdings" panose="05000000000000000000" pitchFamily="2" charset="2"/>
              <a:buChar char="§"/>
            </a:pPr>
            <a:r>
              <a:rPr lang="en-GB" sz="1200" kern="1200" noProof="0" dirty="0" smtClean="0">
                <a:solidFill>
                  <a:schemeClr val="tx1"/>
                </a:solidFill>
                <a:effectLst/>
                <a:latin typeface="+mn-lt"/>
                <a:ea typeface="+mn-ea"/>
                <a:cs typeface="+mn-cs"/>
              </a:rPr>
              <a:t>The Agreement contains unique special and differential treatment (SDT) measures that link the requirement to implement with the capacity of developing countries and least developed countries (LDC) to do so.</a:t>
            </a:r>
          </a:p>
          <a:p>
            <a:pPr marL="0" indent="0" algn="just">
              <a:buFont typeface="Wingdings" panose="05000000000000000000" pitchFamily="2" charset="2"/>
              <a:buNone/>
            </a:pPr>
            <a:endParaRPr lang="en-GB" sz="1200" b="1" u="sng" kern="1200" noProof="0" dirty="0" smtClean="0">
              <a:solidFill>
                <a:schemeClr val="tx1"/>
              </a:solidFill>
              <a:effectLst/>
              <a:latin typeface="+mn-lt"/>
              <a:ea typeface="+mn-ea"/>
              <a:cs typeface="+mn-cs"/>
            </a:endParaRPr>
          </a:p>
          <a:p>
            <a:pPr marL="0" indent="0" algn="just">
              <a:buFont typeface="Wingdings" panose="05000000000000000000" pitchFamily="2" charset="2"/>
              <a:buNone/>
            </a:pPr>
            <a:r>
              <a:rPr lang="en-GB" sz="1200" b="1" u="sng" kern="1200" noProof="0" dirty="0" smtClean="0">
                <a:solidFill>
                  <a:schemeClr val="tx1"/>
                </a:solidFill>
                <a:effectLst/>
                <a:latin typeface="+mn-lt"/>
                <a:ea typeface="+mn-ea"/>
                <a:cs typeface="+mn-cs"/>
              </a:rPr>
              <a:t>It</a:t>
            </a:r>
            <a:r>
              <a:rPr lang="en-GB" sz="1200" b="1" u="sng" kern="1200" baseline="0" noProof="0" dirty="0" smtClean="0">
                <a:solidFill>
                  <a:schemeClr val="tx1"/>
                </a:solidFill>
                <a:effectLst/>
                <a:latin typeface="+mn-lt"/>
                <a:ea typeface="+mn-ea"/>
                <a:cs typeface="+mn-cs"/>
              </a:rPr>
              <a:t> is the only and the first WTO Agreement to do so</a:t>
            </a:r>
            <a:endParaRPr lang="en-GB" b="1" u="sng" noProof="0" dirty="0" smtClean="0"/>
          </a:p>
          <a:p>
            <a:pPr algn="just"/>
            <a:endParaRPr lang="en-GB" noProof="0" dirty="0" smtClean="0"/>
          </a:p>
          <a:p>
            <a:pPr algn="just"/>
            <a:endParaRPr lang="en-GB" noProof="0" dirty="0" smtClean="0"/>
          </a:p>
          <a:p>
            <a:pPr algn="just"/>
            <a:r>
              <a:rPr lang="en-GB" b="1" noProof="0" dirty="0" smtClean="0"/>
              <a:t>Why</a:t>
            </a:r>
            <a:r>
              <a:rPr lang="en-GB" b="1" baseline="0" noProof="0" dirty="0" smtClean="0"/>
              <a:t> is TF a good investment option?</a:t>
            </a:r>
            <a:endParaRPr lang="en-GB" b="1" noProof="0" dirty="0" smtClean="0"/>
          </a:p>
          <a:p>
            <a:pPr marL="171450" indent="-171450" algn="just">
              <a:buFont typeface="Wingdings" panose="05000000000000000000" pitchFamily="2" charset="2"/>
              <a:buChar char="§"/>
            </a:pPr>
            <a:r>
              <a:rPr lang="en-GB" noProof="0" dirty="0" smtClean="0"/>
              <a:t>The more costly and time consuming it is to export or import, the more difficult it is for local companies to be competitive and to reach international markets.</a:t>
            </a:r>
          </a:p>
          <a:p>
            <a:pPr marL="171450" indent="-171450" algn="just">
              <a:buFont typeface="Wingdings" panose="05000000000000000000" pitchFamily="2" charset="2"/>
              <a:buChar char="§"/>
            </a:pPr>
            <a:r>
              <a:rPr lang="en-GB" noProof="0" dirty="0" smtClean="0"/>
              <a:t>This is well known and it is why trade facilitation is gaining increasing importance on the international political agenda </a:t>
            </a:r>
          </a:p>
          <a:p>
            <a:pPr marL="171450" indent="-171450" algn="just">
              <a:buFont typeface="Wingdings" panose="05000000000000000000" pitchFamily="2" charset="2"/>
              <a:buChar char="§"/>
            </a:pPr>
            <a:r>
              <a:rPr lang="en-GB" noProof="0" dirty="0" smtClean="0"/>
              <a:t>In the past 8 years </a:t>
            </a:r>
            <a:r>
              <a:rPr lang="en-GB" i="1" noProof="0" dirty="0" smtClean="0"/>
              <a:t>Doing Business </a:t>
            </a:r>
            <a:r>
              <a:rPr lang="en-GB" noProof="0" dirty="0" smtClean="0"/>
              <a:t>recorded 2012 trade facilitation reforms around the world. Thanks to these efforts, trading across borders has become faster and easier. </a:t>
            </a:r>
          </a:p>
          <a:p>
            <a:pPr marL="171450" indent="-171450" algn="just">
              <a:buFont typeface="Wingdings" panose="05000000000000000000" pitchFamily="2" charset="2"/>
              <a:buChar char="§"/>
            </a:pPr>
            <a:r>
              <a:rPr lang="en-GB" noProof="0" dirty="0" smtClean="0"/>
              <a:t>In 2006 it took 26 days on average to export and 31 days to import a standardized cargo of goods by ocean transport (</a:t>
            </a:r>
            <a:r>
              <a:rPr lang="en-GB" i="1" noProof="0" dirty="0" smtClean="0"/>
              <a:t>with every official procedure recorded but actual time in the ocean excluded</a:t>
            </a:r>
            <a:r>
              <a:rPr lang="en-GB" noProof="0" dirty="0" smtClean="0"/>
              <a:t>).Today it takes only 22 days on average to export and 25 to import. </a:t>
            </a:r>
          </a:p>
          <a:p>
            <a:pPr marL="171450" indent="-171450" algn="just">
              <a:buFont typeface="Wingdings" panose="05000000000000000000" pitchFamily="2" charset="2"/>
              <a:buChar char="§"/>
            </a:pPr>
            <a:r>
              <a:rPr lang="en-GB" noProof="0" dirty="0" smtClean="0"/>
              <a:t>Analysis shows that such gains have had positive effects. </a:t>
            </a:r>
          </a:p>
          <a:p>
            <a:pPr marL="171450" indent="-171450" algn="just">
              <a:buFont typeface="Wingdings" panose="05000000000000000000" pitchFamily="2" charset="2"/>
              <a:buChar char="§"/>
            </a:pPr>
            <a:r>
              <a:rPr lang="en-GB" noProof="0" dirty="0" smtClean="0"/>
              <a:t>A reduction of 1 day in the time to trade across border, increases international trade by 4%. </a:t>
            </a:r>
          </a:p>
          <a:p>
            <a:pPr marL="171450" indent="-171450" algn="just">
              <a:buFont typeface="Wingdings" panose="05000000000000000000" pitchFamily="2" charset="2"/>
              <a:buChar char="§"/>
            </a:pPr>
            <a:r>
              <a:rPr lang="en-GB" noProof="0" dirty="0" smtClean="0"/>
              <a:t>And a reduction of 4 days in the time to trade across borders is linked to an increase in the per capita growth rate of 0.1 percentage point (m</a:t>
            </a:r>
            <a:r>
              <a:rPr lang="en-GB" i="1" noProof="0" dirty="0" smtClean="0"/>
              <a:t>atching the data available since 2005 on the time to trade across borders with GDP per capita growth data</a:t>
            </a:r>
            <a:r>
              <a:rPr lang="en-GB" noProof="0" dirty="0" smtClean="0"/>
              <a:t>)</a:t>
            </a:r>
          </a:p>
          <a:p>
            <a:pPr marL="171450" marR="0" indent="-1714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GB" noProof="0" dirty="0" smtClean="0"/>
              <a:t>According to the WTO, all regions are expected to experience reductions in trade costs, with Africa (16.5 per cent) benefitting the most. Comparisons of the anticipated impact of TFA implementation on different income groups suggest that least-developed countries (LDCs) will see the biggest reduction in trade costs (16.73 per cent).</a:t>
            </a:r>
          </a:p>
          <a:p>
            <a:pPr marL="171450" marR="0" indent="-1714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fr-CH" noProof="0" dirty="0" smtClean="0"/>
          </a:p>
          <a:p>
            <a:pPr marL="171450" marR="0" indent="-1714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GB" b="1" noProof="0" dirty="0" smtClean="0"/>
              <a:t>In the following slides,</a:t>
            </a:r>
            <a:r>
              <a:rPr lang="en-GB" b="1" baseline="0" noProof="0" dirty="0" smtClean="0"/>
              <a:t> we will see which TF measure could have a positive impact on e-Commerce</a:t>
            </a:r>
            <a:endParaRPr lang="en-GB" b="1" noProof="0" dirty="0" smtClean="0"/>
          </a:p>
          <a:p>
            <a:pPr algn="just"/>
            <a:endParaRPr lang="en-GB" noProof="0" dirty="0"/>
          </a:p>
        </p:txBody>
      </p:sp>
      <p:sp>
        <p:nvSpPr>
          <p:cNvPr id="4" name="Slide Number Placeholder 3"/>
          <p:cNvSpPr>
            <a:spLocks noGrp="1"/>
          </p:cNvSpPr>
          <p:nvPr>
            <p:ph type="sldNum" sz="quarter" idx="10"/>
          </p:nvPr>
        </p:nvSpPr>
        <p:spPr/>
        <p:txBody>
          <a:bodyPr/>
          <a:lstStyle/>
          <a:p>
            <a:pPr>
              <a:defRPr/>
            </a:pPr>
            <a:fld id="{C95910AB-E680-43D2-9B04-1DF41C0CFDB2}" type="slidenum">
              <a:rPr lang="it-IT" smtClean="0"/>
              <a:pPr>
                <a:defRPr/>
              </a:pPr>
              <a:t>18</a:t>
            </a:fld>
            <a:endParaRPr lang="it-IT"/>
          </a:p>
        </p:txBody>
      </p:sp>
    </p:spTree>
    <p:extLst>
      <p:ext uri="{BB962C8B-B14F-4D97-AF65-F5344CB8AC3E}">
        <p14:creationId xmlns:p14="http://schemas.microsoft.com/office/powerpoint/2010/main" val="14402938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mn-ea"/>
                <a:cs typeface="+mn-cs"/>
              </a:rPr>
              <a:t>Trade portal which</a:t>
            </a:r>
            <a:r>
              <a:rPr lang="en-GB" sz="1200" b="0" i="0" kern="1200" baseline="0" dirty="0" smtClean="0">
                <a:solidFill>
                  <a:schemeClr val="tx1"/>
                </a:solidFill>
                <a:effectLst/>
                <a:latin typeface="+mn-lt"/>
                <a:ea typeface="+mn-ea"/>
                <a:cs typeface="+mn-cs"/>
              </a:rPr>
              <a:t> </a:t>
            </a:r>
            <a:r>
              <a:rPr lang="en-GB" sz="1200" b="0" i="0" kern="1200" dirty="0" smtClean="0">
                <a:solidFill>
                  <a:schemeClr val="tx1"/>
                </a:solidFill>
                <a:effectLst/>
                <a:latin typeface="+mn-lt"/>
                <a:ea typeface="+mn-ea"/>
                <a:cs typeface="+mn-cs"/>
              </a:rPr>
              <a:t>show all import, export and transit procedures</a:t>
            </a:r>
            <a:r>
              <a:rPr lang="en-GB" sz="1200" b="0" i="0" kern="1200" baseline="0" dirty="0" smtClean="0">
                <a:solidFill>
                  <a:schemeClr val="tx1"/>
                </a:solidFill>
                <a:effectLst/>
                <a:latin typeface="+mn-lt"/>
                <a:ea typeface="+mn-ea"/>
                <a:cs typeface="+mn-cs"/>
              </a:rPr>
              <a:t> are required under</a:t>
            </a:r>
            <a:r>
              <a:rPr lang="en-GB" sz="1200" b="0" i="0" kern="1200" dirty="0" smtClean="0">
                <a:solidFill>
                  <a:schemeClr val="tx1"/>
                </a:solidFill>
                <a:effectLst/>
                <a:latin typeface="+mn-lt"/>
                <a:ea typeface="+mn-ea"/>
                <a:cs typeface="+mn-cs"/>
              </a:rPr>
              <a:t> article 1 of the WTO Bali Agreement on Trade Facilitation</a:t>
            </a:r>
          </a:p>
          <a:p>
            <a:endParaRPr lang="fr-CH" sz="1200" b="0" i="0" kern="1200" dirty="0" smtClean="0">
              <a:solidFill>
                <a:schemeClr val="tx1"/>
              </a:solidFill>
              <a:effectLst/>
              <a:latin typeface="+mn-lt"/>
              <a:ea typeface="+mn-ea"/>
              <a:cs typeface="+mn-cs"/>
            </a:endParaRPr>
          </a:p>
          <a:p>
            <a:r>
              <a:rPr lang="fr-CH" sz="1200" b="0" i="0" kern="1200" dirty="0" smtClean="0">
                <a:solidFill>
                  <a:schemeClr val="tx1"/>
                </a:solidFill>
                <a:effectLst/>
                <a:latin typeface="+mn-lt"/>
                <a:ea typeface="+mn-ea"/>
                <a:cs typeface="+mn-cs"/>
              </a:rPr>
              <a:t>This </a:t>
            </a:r>
            <a:r>
              <a:rPr lang="fr-CH" sz="1200" b="0" i="0" kern="1200" dirty="0" err="1" smtClean="0">
                <a:solidFill>
                  <a:schemeClr val="tx1"/>
                </a:solidFill>
                <a:effectLst/>
                <a:latin typeface="+mn-lt"/>
                <a:ea typeface="+mn-ea"/>
                <a:cs typeface="+mn-cs"/>
              </a:rPr>
              <a:t>can</a:t>
            </a:r>
            <a:r>
              <a:rPr lang="fr-CH" sz="1200" b="0" i="0" kern="1200" baseline="0" dirty="0" smtClean="0">
                <a:solidFill>
                  <a:schemeClr val="tx1"/>
                </a:solidFill>
                <a:effectLst/>
                <a:latin typeface="+mn-lt"/>
                <a:ea typeface="+mn-ea"/>
                <a:cs typeface="+mn-cs"/>
              </a:rPr>
              <a:t> </a:t>
            </a:r>
            <a:r>
              <a:rPr lang="fr-CH" sz="1200" b="0" i="0" kern="1200" baseline="0" dirty="0" err="1" smtClean="0">
                <a:solidFill>
                  <a:schemeClr val="tx1"/>
                </a:solidFill>
                <a:effectLst/>
                <a:latin typeface="+mn-lt"/>
                <a:ea typeface="+mn-ea"/>
                <a:cs typeface="+mn-cs"/>
              </a:rPr>
              <a:t>be</a:t>
            </a:r>
            <a:r>
              <a:rPr lang="fr-CH" sz="1200" b="0" i="0" kern="1200" baseline="0" dirty="0" smtClean="0">
                <a:solidFill>
                  <a:schemeClr val="tx1"/>
                </a:solidFill>
                <a:effectLst/>
                <a:latin typeface="+mn-lt"/>
                <a:ea typeface="+mn-ea"/>
                <a:cs typeface="+mn-cs"/>
              </a:rPr>
              <a:t> an important </a:t>
            </a:r>
            <a:r>
              <a:rPr lang="fr-CH" sz="1200" b="0" i="0" kern="1200" baseline="0" dirty="0" err="1" smtClean="0">
                <a:solidFill>
                  <a:schemeClr val="tx1"/>
                </a:solidFill>
                <a:effectLst/>
                <a:latin typeface="+mn-lt"/>
                <a:ea typeface="+mn-ea"/>
                <a:cs typeface="+mn-cs"/>
              </a:rPr>
              <a:t>tool</a:t>
            </a:r>
            <a:r>
              <a:rPr lang="fr-CH" sz="1200" b="0" i="0" kern="1200" baseline="0" dirty="0" smtClean="0">
                <a:solidFill>
                  <a:schemeClr val="tx1"/>
                </a:solidFill>
                <a:effectLst/>
                <a:latin typeface="+mn-lt"/>
                <a:ea typeface="+mn-ea"/>
                <a:cs typeface="+mn-cs"/>
              </a:rPr>
              <a:t> to support e-commerce by </a:t>
            </a:r>
            <a:r>
              <a:rPr lang="fr-CH" sz="1200" b="0" i="0" kern="1200" baseline="0" dirty="0" err="1" smtClean="0">
                <a:solidFill>
                  <a:schemeClr val="tx1"/>
                </a:solidFill>
                <a:effectLst/>
                <a:latin typeface="+mn-lt"/>
                <a:ea typeface="+mn-ea"/>
                <a:cs typeface="+mn-cs"/>
              </a:rPr>
              <a:t>supporting</a:t>
            </a:r>
            <a:r>
              <a:rPr lang="fr-CH" sz="1200" b="0" i="0" kern="1200" baseline="0" dirty="0" smtClean="0">
                <a:solidFill>
                  <a:schemeClr val="tx1"/>
                </a:solidFill>
                <a:effectLst/>
                <a:latin typeface="+mn-lt"/>
                <a:ea typeface="+mn-ea"/>
                <a:cs typeface="+mn-cs"/>
              </a:rPr>
              <a:t> </a:t>
            </a:r>
            <a:r>
              <a:rPr lang="fr-CH" sz="1200" b="0" i="0" kern="1200" baseline="0" dirty="0" err="1" smtClean="0">
                <a:solidFill>
                  <a:schemeClr val="tx1"/>
                </a:solidFill>
                <a:effectLst/>
                <a:latin typeface="+mn-lt"/>
                <a:ea typeface="+mn-ea"/>
                <a:cs typeface="+mn-cs"/>
              </a:rPr>
              <a:t>transparency</a:t>
            </a:r>
            <a:r>
              <a:rPr lang="fr-CH" sz="1200" b="0" i="0" kern="1200" baseline="0" dirty="0" smtClean="0">
                <a:solidFill>
                  <a:schemeClr val="tx1"/>
                </a:solidFill>
                <a:effectLst/>
                <a:latin typeface="+mn-lt"/>
                <a:ea typeface="+mn-ea"/>
                <a:cs typeface="+mn-cs"/>
              </a:rPr>
              <a:t> in the </a:t>
            </a:r>
            <a:r>
              <a:rPr lang="fr-CH" sz="1200" b="0" i="0" kern="1200" baseline="0" dirty="0" err="1" smtClean="0">
                <a:solidFill>
                  <a:schemeClr val="tx1"/>
                </a:solidFill>
                <a:effectLst/>
                <a:latin typeface="+mn-lt"/>
                <a:ea typeface="+mn-ea"/>
                <a:cs typeface="+mn-cs"/>
              </a:rPr>
              <a:t>rules</a:t>
            </a:r>
            <a:r>
              <a:rPr lang="fr-CH" sz="1200" b="0" i="0" kern="1200" baseline="0" dirty="0" smtClean="0">
                <a:solidFill>
                  <a:schemeClr val="tx1"/>
                </a:solidFill>
                <a:effectLst/>
                <a:latin typeface="+mn-lt"/>
                <a:ea typeface="+mn-ea"/>
                <a:cs typeface="+mn-cs"/>
              </a:rPr>
              <a:t> and </a:t>
            </a:r>
            <a:r>
              <a:rPr lang="fr-CH" sz="1200" b="0" i="0" kern="1200" baseline="0" dirty="0" err="1" smtClean="0">
                <a:solidFill>
                  <a:schemeClr val="tx1"/>
                </a:solidFill>
                <a:effectLst/>
                <a:latin typeface="+mn-lt"/>
                <a:ea typeface="+mn-ea"/>
                <a:cs typeface="+mn-cs"/>
              </a:rPr>
              <a:t>regulations</a:t>
            </a:r>
            <a:r>
              <a:rPr lang="fr-CH" sz="1200" b="0" i="0" kern="1200" baseline="0" dirty="0" smtClean="0">
                <a:solidFill>
                  <a:schemeClr val="tx1"/>
                </a:solidFill>
                <a:effectLst/>
                <a:latin typeface="+mn-lt"/>
                <a:ea typeface="+mn-ea"/>
                <a:cs typeface="+mn-cs"/>
              </a:rPr>
              <a:t> </a:t>
            </a:r>
            <a:r>
              <a:rPr lang="fr-CH" sz="1200" b="0" i="0" kern="1200" baseline="0" dirty="0" err="1" smtClean="0">
                <a:solidFill>
                  <a:schemeClr val="tx1"/>
                </a:solidFill>
                <a:effectLst/>
                <a:latin typeface="+mn-lt"/>
                <a:ea typeface="+mn-ea"/>
                <a:cs typeface="+mn-cs"/>
              </a:rPr>
              <a:t>governing</a:t>
            </a:r>
            <a:r>
              <a:rPr lang="fr-CH" sz="1200" b="0" i="0" kern="1200" baseline="0" dirty="0" smtClean="0">
                <a:solidFill>
                  <a:schemeClr val="tx1"/>
                </a:solidFill>
                <a:effectLst/>
                <a:latin typeface="+mn-lt"/>
                <a:ea typeface="+mn-ea"/>
                <a:cs typeface="+mn-cs"/>
              </a:rPr>
              <a:t> cross-border e-commerce transactions</a:t>
            </a:r>
          </a:p>
          <a:p>
            <a:endParaRPr lang="en-GB" sz="1200" b="0" i="0" kern="12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Information portals are more difficult to establish</a:t>
            </a:r>
            <a:r>
              <a:rPr lang="en-GB" sz="1200" b="0" i="0" kern="1200" baseline="0" dirty="0" smtClean="0">
                <a:solidFill>
                  <a:schemeClr val="tx1"/>
                </a:solidFill>
                <a:effectLst/>
                <a:latin typeface="+mn-lt"/>
                <a:ea typeface="+mn-ea"/>
                <a:cs typeface="+mn-cs"/>
              </a:rPr>
              <a:t> and maintain than it appears at first glance, at the same time they can be extremely useful to traders, including those using e-commerce.</a:t>
            </a:r>
          </a:p>
          <a:p>
            <a:endParaRPr lang="fr-CH" sz="1200" b="0" i="0" kern="1200" baseline="0" dirty="0" smtClean="0">
              <a:solidFill>
                <a:schemeClr val="tx1"/>
              </a:solidFill>
              <a:effectLst/>
              <a:latin typeface="+mn-lt"/>
              <a:ea typeface="+mn-ea"/>
              <a:cs typeface="+mn-cs"/>
            </a:endParaRPr>
          </a:p>
          <a:p>
            <a:r>
              <a:rPr lang="fr-CH" sz="1200" b="0" i="0" kern="1200" baseline="0" dirty="0" smtClean="0">
                <a:solidFill>
                  <a:schemeClr val="tx1"/>
                </a:solidFill>
                <a:effectLst/>
                <a:latin typeface="+mn-lt"/>
                <a:ea typeface="+mn-ea"/>
                <a:cs typeface="+mn-cs"/>
              </a:rPr>
              <a:t>The </a:t>
            </a:r>
            <a:r>
              <a:rPr lang="fr-CH" sz="1200" b="0" i="0" kern="1200" baseline="0" dirty="0" err="1" smtClean="0">
                <a:solidFill>
                  <a:schemeClr val="tx1"/>
                </a:solidFill>
                <a:effectLst/>
                <a:latin typeface="+mn-lt"/>
                <a:ea typeface="+mn-ea"/>
                <a:cs typeface="+mn-cs"/>
              </a:rPr>
              <a:t>complexity</a:t>
            </a:r>
            <a:r>
              <a:rPr lang="fr-CH" sz="1200" b="0" i="0" kern="1200" baseline="0" dirty="0" smtClean="0">
                <a:solidFill>
                  <a:schemeClr val="tx1"/>
                </a:solidFill>
                <a:effectLst/>
                <a:latin typeface="+mn-lt"/>
                <a:ea typeface="+mn-ea"/>
                <a:cs typeface="+mn-cs"/>
              </a:rPr>
              <a:t> of Information </a:t>
            </a:r>
            <a:r>
              <a:rPr lang="fr-CH" sz="1200" b="0" i="0" kern="1200" baseline="0" dirty="0" err="1" smtClean="0">
                <a:solidFill>
                  <a:schemeClr val="tx1"/>
                </a:solidFill>
                <a:effectLst/>
                <a:latin typeface="+mn-lt"/>
                <a:ea typeface="+mn-ea"/>
                <a:cs typeface="+mn-cs"/>
              </a:rPr>
              <a:t>Portals</a:t>
            </a:r>
            <a:r>
              <a:rPr lang="fr-CH" sz="1200" b="0" i="0" kern="1200" baseline="0" dirty="0" smtClean="0">
                <a:solidFill>
                  <a:schemeClr val="tx1"/>
                </a:solidFill>
                <a:effectLst/>
                <a:latin typeface="+mn-lt"/>
                <a:ea typeface="+mn-ea"/>
                <a:cs typeface="+mn-cs"/>
              </a:rPr>
              <a:t> </a:t>
            </a:r>
            <a:r>
              <a:rPr lang="fr-CH" sz="1200" b="0" i="0" kern="1200" baseline="0" dirty="0" err="1" smtClean="0">
                <a:solidFill>
                  <a:schemeClr val="tx1"/>
                </a:solidFill>
                <a:effectLst/>
                <a:latin typeface="+mn-lt"/>
                <a:ea typeface="+mn-ea"/>
                <a:cs typeface="+mn-cs"/>
              </a:rPr>
              <a:t>rests</a:t>
            </a:r>
            <a:r>
              <a:rPr lang="fr-CH" sz="1200" b="0" i="0" kern="1200" baseline="0" dirty="0" smtClean="0">
                <a:solidFill>
                  <a:schemeClr val="tx1"/>
                </a:solidFill>
                <a:effectLst/>
                <a:latin typeface="+mn-lt"/>
                <a:ea typeface="+mn-ea"/>
                <a:cs typeface="+mn-cs"/>
              </a:rPr>
              <a:t> in the </a:t>
            </a:r>
            <a:r>
              <a:rPr lang="fr-CH" sz="1200" b="0" i="0" kern="1200" baseline="0" dirty="0" err="1" smtClean="0">
                <a:solidFill>
                  <a:schemeClr val="tx1"/>
                </a:solidFill>
                <a:effectLst/>
                <a:latin typeface="+mn-lt"/>
                <a:ea typeface="+mn-ea"/>
                <a:cs typeface="+mn-cs"/>
              </a:rPr>
              <a:t>need</a:t>
            </a:r>
            <a:r>
              <a:rPr lang="fr-CH" sz="1200" b="0" i="0" kern="1200" baseline="0" dirty="0" smtClean="0">
                <a:solidFill>
                  <a:schemeClr val="tx1"/>
                </a:solidFill>
                <a:effectLst/>
                <a:latin typeface="+mn-lt"/>
                <a:ea typeface="+mn-ea"/>
                <a:cs typeface="+mn-cs"/>
              </a:rPr>
              <a:t> to:</a:t>
            </a:r>
          </a:p>
          <a:p>
            <a:r>
              <a:rPr lang="fr-CH" sz="1200" b="0" i="0" kern="1200" baseline="0" dirty="0" smtClean="0">
                <a:solidFill>
                  <a:schemeClr val="tx1"/>
                </a:solidFill>
                <a:effectLst/>
                <a:latin typeface="+mn-lt"/>
                <a:ea typeface="+mn-ea"/>
                <a:cs typeface="+mn-cs"/>
              </a:rPr>
              <a:t>- </a:t>
            </a:r>
            <a:r>
              <a:rPr lang="fr-CH" sz="1200" b="0" i="0" kern="1200" baseline="0" dirty="0" err="1" smtClean="0">
                <a:solidFill>
                  <a:schemeClr val="tx1"/>
                </a:solidFill>
                <a:effectLst/>
                <a:latin typeface="+mn-lt"/>
                <a:ea typeface="+mn-ea"/>
                <a:cs typeface="+mn-cs"/>
              </a:rPr>
              <a:t>Collect</a:t>
            </a:r>
            <a:r>
              <a:rPr lang="fr-CH" sz="1200" b="0" i="0" kern="1200" baseline="0" dirty="0" smtClean="0">
                <a:solidFill>
                  <a:schemeClr val="tx1"/>
                </a:solidFill>
                <a:effectLst/>
                <a:latin typeface="+mn-lt"/>
                <a:ea typeface="+mn-ea"/>
                <a:cs typeface="+mn-cs"/>
              </a:rPr>
              <a:t> information </a:t>
            </a:r>
            <a:r>
              <a:rPr lang="fr-CH" sz="1200" b="0" i="0" kern="1200" baseline="0" dirty="0" err="1" smtClean="0">
                <a:solidFill>
                  <a:schemeClr val="tx1"/>
                </a:solidFill>
                <a:effectLst/>
                <a:latin typeface="+mn-lt"/>
                <a:ea typeface="+mn-ea"/>
                <a:cs typeface="+mn-cs"/>
              </a:rPr>
              <a:t>from</a:t>
            </a:r>
            <a:r>
              <a:rPr lang="fr-CH" sz="1200" b="0" i="0" kern="1200" baseline="0" dirty="0" smtClean="0">
                <a:solidFill>
                  <a:schemeClr val="tx1"/>
                </a:solidFill>
                <a:effectLst/>
                <a:latin typeface="+mn-lt"/>
                <a:ea typeface="+mn-ea"/>
                <a:cs typeface="+mn-cs"/>
              </a:rPr>
              <a:t> a </a:t>
            </a:r>
            <a:r>
              <a:rPr lang="fr-CH" sz="1200" b="0" i="0" kern="1200" baseline="0" dirty="0" err="1" smtClean="0">
                <a:solidFill>
                  <a:schemeClr val="tx1"/>
                </a:solidFill>
                <a:effectLst/>
                <a:latin typeface="+mn-lt"/>
                <a:ea typeface="+mn-ea"/>
                <a:cs typeface="+mn-cs"/>
              </a:rPr>
              <a:t>very</a:t>
            </a:r>
            <a:r>
              <a:rPr lang="fr-CH" sz="1200" b="0" i="0" kern="1200" baseline="0" dirty="0" smtClean="0">
                <a:solidFill>
                  <a:schemeClr val="tx1"/>
                </a:solidFill>
                <a:effectLst/>
                <a:latin typeface="+mn-lt"/>
                <a:ea typeface="+mn-ea"/>
                <a:cs typeface="+mn-cs"/>
              </a:rPr>
              <a:t> </a:t>
            </a:r>
            <a:r>
              <a:rPr lang="fr-CH" sz="1200" b="0" i="0" kern="1200" baseline="0" dirty="0" err="1" smtClean="0">
                <a:solidFill>
                  <a:schemeClr val="tx1"/>
                </a:solidFill>
                <a:effectLst/>
                <a:latin typeface="+mn-lt"/>
                <a:ea typeface="+mn-ea"/>
                <a:cs typeface="+mn-cs"/>
              </a:rPr>
              <a:t>wide</a:t>
            </a:r>
            <a:r>
              <a:rPr lang="fr-CH" sz="1200" b="0" i="0" kern="1200" baseline="0" dirty="0" smtClean="0">
                <a:solidFill>
                  <a:schemeClr val="tx1"/>
                </a:solidFill>
                <a:effectLst/>
                <a:latin typeface="+mn-lt"/>
                <a:ea typeface="+mn-ea"/>
                <a:cs typeface="+mn-cs"/>
              </a:rPr>
              <a:t> range of </a:t>
            </a:r>
            <a:r>
              <a:rPr lang="fr-CH" sz="1200" b="0" i="0" kern="1200" baseline="0" dirty="0" err="1" smtClean="0">
                <a:solidFill>
                  <a:schemeClr val="tx1"/>
                </a:solidFill>
                <a:effectLst/>
                <a:latin typeface="+mn-lt"/>
                <a:ea typeface="+mn-ea"/>
                <a:cs typeface="+mn-cs"/>
              </a:rPr>
              <a:t>ministries</a:t>
            </a:r>
            <a:r>
              <a:rPr lang="fr-CH" sz="1200" b="0" i="0" kern="1200" baseline="0" dirty="0" smtClean="0">
                <a:solidFill>
                  <a:schemeClr val="tx1"/>
                </a:solidFill>
                <a:effectLst/>
                <a:latin typeface="+mn-lt"/>
                <a:ea typeface="+mn-ea"/>
                <a:cs typeface="+mn-cs"/>
              </a:rPr>
              <a:t> and </a:t>
            </a:r>
            <a:r>
              <a:rPr lang="fr-CH" sz="1200" b="0" i="0" kern="1200" baseline="0" dirty="0" err="1" smtClean="0">
                <a:solidFill>
                  <a:schemeClr val="tx1"/>
                </a:solidFill>
                <a:effectLst/>
                <a:latin typeface="+mn-lt"/>
                <a:ea typeface="+mn-ea"/>
                <a:cs typeface="+mn-cs"/>
              </a:rPr>
              <a:t>government</a:t>
            </a:r>
            <a:r>
              <a:rPr lang="fr-CH" sz="1200" b="0" i="0" kern="1200" baseline="0" dirty="0" smtClean="0">
                <a:solidFill>
                  <a:schemeClr val="tx1"/>
                </a:solidFill>
                <a:effectLst/>
                <a:latin typeface="+mn-lt"/>
                <a:ea typeface="+mn-ea"/>
                <a:cs typeface="+mn-cs"/>
              </a:rPr>
              <a:t> </a:t>
            </a:r>
            <a:r>
              <a:rPr lang="fr-CH" sz="1200" b="0" i="0" kern="1200" baseline="0" dirty="0" err="1" smtClean="0">
                <a:solidFill>
                  <a:schemeClr val="tx1"/>
                </a:solidFill>
                <a:effectLst/>
                <a:latin typeface="+mn-lt"/>
                <a:ea typeface="+mn-ea"/>
                <a:cs typeface="+mn-cs"/>
              </a:rPr>
              <a:t>departments</a:t>
            </a:r>
            <a:r>
              <a:rPr lang="fr-CH" sz="1200" b="0" i="0" kern="1200" baseline="0" dirty="0" smtClean="0">
                <a:solidFill>
                  <a:schemeClr val="tx1"/>
                </a:solidFill>
                <a:effectLst/>
                <a:latin typeface="+mn-lt"/>
                <a:ea typeface="+mn-ea"/>
                <a:cs typeface="+mn-cs"/>
              </a:rPr>
              <a:t> (</a:t>
            </a:r>
            <a:r>
              <a:rPr lang="fr-CH" sz="1200" b="0" i="0" kern="1200" baseline="0" dirty="0" err="1" smtClean="0">
                <a:solidFill>
                  <a:schemeClr val="tx1"/>
                </a:solidFill>
                <a:effectLst/>
                <a:latin typeface="+mn-lt"/>
                <a:ea typeface="+mn-ea"/>
                <a:cs typeface="+mn-cs"/>
              </a:rPr>
              <a:t>often</a:t>
            </a:r>
            <a:r>
              <a:rPr lang="fr-CH" sz="1200" b="0" i="0" kern="1200" baseline="0" dirty="0" smtClean="0">
                <a:solidFill>
                  <a:schemeClr val="tx1"/>
                </a:solidFill>
                <a:effectLst/>
                <a:latin typeface="+mn-lt"/>
                <a:ea typeface="+mn-ea"/>
                <a:cs typeface="+mn-cs"/>
              </a:rPr>
              <a:t> more </a:t>
            </a:r>
            <a:r>
              <a:rPr lang="fr-CH" sz="1200" b="0" i="0" kern="1200" baseline="0" dirty="0" err="1" smtClean="0">
                <a:solidFill>
                  <a:schemeClr val="tx1"/>
                </a:solidFill>
                <a:effectLst/>
                <a:latin typeface="+mn-lt"/>
                <a:ea typeface="+mn-ea"/>
                <a:cs typeface="+mn-cs"/>
              </a:rPr>
              <a:t>than</a:t>
            </a:r>
            <a:r>
              <a:rPr lang="fr-CH" sz="1200" b="0" i="0" kern="1200" baseline="0" dirty="0" smtClean="0">
                <a:solidFill>
                  <a:schemeClr val="tx1"/>
                </a:solidFill>
                <a:effectLst/>
                <a:latin typeface="+mn-lt"/>
                <a:ea typeface="+mn-ea"/>
                <a:cs typeface="+mn-cs"/>
              </a:rPr>
              <a:t> 20) </a:t>
            </a:r>
          </a:p>
          <a:p>
            <a:pPr marL="0" indent="0">
              <a:buFontTx/>
              <a:buNone/>
            </a:pPr>
            <a:r>
              <a:rPr lang="fr-CH" sz="1200" b="0" i="0" kern="1200" baseline="0" dirty="0" smtClean="0">
                <a:solidFill>
                  <a:schemeClr val="tx1"/>
                </a:solidFill>
                <a:effectLst/>
                <a:latin typeface="+mn-lt"/>
                <a:ea typeface="+mn-ea"/>
                <a:cs typeface="+mn-cs"/>
              </a:rPr>
              <a:t>- To update the information in a </a:t>
            </a:r>
            <a:r>
              <a:rPr lang="fr-CH" sz="1200" b="0" i="0" kern="1200" baseline="0" dirty="0" err="1" smtClean="0">
                <a:solidFill>
                  <a:schemeClr val="tx1"/>
                </a:solidFill>
                <a:effectLst/>
                <a:latin typeface="+mn-lt"/>
                <a:ea typeface="+mn-ea"/>
                <a:cs typeface="+mn-cs"/>
              </a:rPr>
              <a:t>timely</a:t>
            </a:r>
            <a:r>
              <a:rPr lang="fr-CH" sz="1200" b="0" i="0" kern="1200" baseline="0" dirty="0" smtClean="0">
                <a:solidFill>
                  <a:schemeClr val="tx1"/>
                </a:solidFill>
                <a:effectLst/>
                <a:latin typeface="+mn-lt"/>
                <a:ea typeface="+mn-ea"/>
                <a:cs typeface="+mn-cs"/>
              </a:rPr>
              <a:t> </a:t>
            </a:r>
            <a:r>
              <a:rPr lang="fr-CH" sz="1200" b="0" i="0" kern="1200" baseline="0" dirty="0" err="1" smtClean="0">
                <a:solidFill>
                  <a:schemeClr val="tx1"/>
                </a:solidFill>
                <a:effectLst/>
                <a:latin typeface="+mn-lt"/>
                <a:ea typeface="+mn-ea"/>
                <a:cs typeface="+mn-cs"/>
              </a:rPr>
              <a:t>manner</a:t>
            </a:r>
            <a:r>
              <a:rPr lang="fr-CH" sz="1200" b="0" i="0" kern="1200" baseline="0" dirty="0" smtClean="0">
                <a:solidFill>
                  <a:schemeClr val="tx1"/>
                </a:solidFill>
                <a:effectLst/>
                <a:latin typeface="+mn-lt"/>
                <a:ea typeface="+mn-ea"/>
                <a:cs typeface="+mn-cs"/>
              </a:rPr>
              <a:t> </a:t>
            </a:r>
            <a:r>
              <a:rPr lang="fr-CH" sz="1200" b="0" i="0" kern="1200" baseline="0" dirty="0" err="1" smtClean="0">
                <a:solidFill>
                  <a:schemeClr val="tx1"/>
                </a:solidFill>
                <a:effectLst/>
                <a:latin typeface="+mn-lt"/>
                <a:ea typeface="+mn-ea"/>
                <a:cs typeface="+mn-cs"/>
              </a:rPr>
              <a:t>from</a:t>
            </a:r>
            <a:r>
              <a:rPr lang="fr-CH" sz="1200" b="0" i="0" kern="1200" baseline="0" dirty="0" smtClean="0">
                <a:solidFill>
                  <a:schemeClr val="tx1"/>
                </a:solidFill>
                <a:effectLst/>
                <a:latin typeface="+mn-lt"/>
                <a:ea typeface="+mn-ea"/>
                <a:cs typeface="+mn-cs"/>
              </a:rPr>
              <a:t> all of </a:t>
            </a:r>
            <a:r>
              <a:rPr lang="fr-CH" sz="1200" b="0" i="0" kern="1200" baseline="0" dirty="0" err="1" smtClean="0">
                <a:solidFill>
                  <a:schemeClr val="tx1"/>
                </a:solidFill>
                <a:effectLst/>
                <a:latin typeface="+mn-lt"/>
                <a:ea typeface="+mn-ea"/>
                <a:cs typeface="+mn-cs"/>
              </a:rPr>
              <a:t>these</a:t>
            </a:r>
            <a:r>
              <a:rPr lang="fr-CH" sz="1200" b="0" i="0" kern="1200" baseline="0" dirty="0" smtClean="0">
                <a:solidFill>
                  <a:schemeClr val="tx1"/>
                </a:solidFill>
                <a:effectLst/>
                <a:latin typeface="+mn-lt"/>
                <a:ea typeface="+mn-ea"/>
                <a:cs typeface="+mn-cs"/>
              </a:rPr>
              <a:t> </a:t>
            </a:r>
            <a:r>
              <a:rPr lang="fr-CH" sz="1200" b="0" i="0" kern="1200" baseline="0" dirty="0" err="1" smtClean="0">
                <a:solidFill>
                  <a:schemeClr val="tx1"/>
                </a:solidFill>
                <a:effectLst/>
                <a:latin typeface="+mn-lt"/>
                <a:ea typeface="+mn-ea"/>
                <a:cs typeface="+mn-cs"/>
              </a:rPr>
              <a:t>government</a:t>
            </a:r>
            <a:r>
              <a:rPr lang="fr-CH" sz="1200" b="0" i="0" kern="1200" baseline="0" dirty="0" smtClean="0">
                <a:solidFill>
                  <a:schemeClr val="tx1"/>
                </a:solidFill>
                <a:effectLst/>
                <a:latin typeface="+mn-lt"/>
                <a:ea typeface="+mn-ea"/>
                <a:cs typeface="+mn-cs"/>
              </a:rPr>
              <a:t> </a:t>
            </a:r>
            <a:r>
              <a:rPr lang="fr-CH" sz="1200" b="0" i="0" kern="1200" baseline="0" dirty="0" err="1" smtClean="0">
                <a:solidFill>
                  <a:schemeClr val="tx1"/>
                </a:solidFill>
                <a:effectLst/>
                <a:latin typeface="+mn-lt"/>
                <a:ea typeface="+mn-ea"/>
                <a:cs typeface="+mn-cs"/>
              </a:rPr>
              <a:t>ministries</a:t>
            </a:r>
            <a:r>
              <a:rPr lang="fr-CH" sz="1200" b="0" i="0" kern="1200" baseline="0" dirty="0" smtClean="0">
                <a:solidFill>
                  <a:schemeClr val="tx1"/>
                </a:solidFill>
                <a:effectLst/>
                <a:latin typeface="+mn-lt"/>
                <a:ea typeface="+mn-ea"/>
                <a:cs typeface="+mn-cs"/>
              </a:rPr>
              <a:t> and </a:t>
            </a:r>
            <a:r>
              <a:rPr lang="fr-CH" sz="1200" b="0" i="0" kern="1200" baseline="0" dirty="0" err="1" smtClean="0">
                <a:solidFill>
                  <a:schemeClr val="tx1"/>
                </a:solidFill>
                <a:effectLst/>
                <a:latin typeface="+mn-lt"/>
                <a:ea typeface="+mn-ea"/>
                <a:cs typeface="+mn-cs"/>
              </a:rPr>
              <a:t>agencies</a:t>
            </a:r>
            <a:r>
              <a:rPr lang="fr-CH" sz="1200" b="0" i="0" kern="1200" baseline="0" dirty="0" smtClean="0">
                <a:solidFill>
                  <a:schemeClr val="tx1"/>
                </a:solidFill>
                <a:effectLst/>
                <a:latin typeface="+mn-lt"/>
                <a:ea typeface="+mn-ea"/>
                <a:cs typeface="+mn-cs"/>
              </a:rPr>
              <a:t>, </a:t>
            </a:r>
            <a:r>
              <a:rPr lang="fr-CH" sz="1200" b="0" i="0" kern="1200" baseline="0" dirty="0" err="1" smtClean="0">
                <a:solidFill>
                  <a:schemeClr val="tx1"/>
                </a:solidFill>
                <a:effectLst/>
                <a:latin typeface="+mn-lt"/>
                <a:ea typeface="+mn-ea"/>
                <a:cs typeface="+mn-cs"/>
              </a:rPr>
              <a:t>so</a:t>
            </a:r>
            <a:r>
              <a:rPr lang="fr-CH" sz="1200" b="0" i="0" kern="1200" baseline="0" dirty="0" smtClean="0">
                <a:solidFill>
                  <a:schemeClr val="tx1"/>
                </a:solidFill>
                <a:effectLst/>
                <a:latin typeface="+mn-lt"/>
                <a:ea typeface="+mn-ea"/>
                <a:cs typeface="+mn-cs"/>
              </a:rPr>
              <a:t> </a:t>
            </a:r>
            <a:r>
              <a:rPr lang="fr-CH" sz="1200" b="0" i="0" kern="1200" baseline="0" dirty="0" err="1" smtClean="0">
                <a:solidFill>
                  <a:schemeClr val="tx1"/>
                </a:solidFill>
                <a:effectLst/>
                <a:latin typeface="+mn-lt"/>
                <a:ea typeface="+mn-ea"/>
                <a:cs typeface="+mn-cs"/>
              </a:rPr>
              <a:t>that</a:t>
            </a:r>
            <a:r>
              <a:rPr lang="fr-CH" sz="1200" b="0" i="0" kern="1200" baseline="0" dirty="0" smtClean="0">
                <a:solidFill>
                  <a:schemeClr val="tx1"/>
                </a:solidFill>
                <a:effectLst/>
                <a:latin typeface="+mn-lt"/>
                <a:ea typeface="+mn-ea"/>
                <a:cs typeface="+mn-cs"/>
              </a:rPr>
              <a:t> changes </a:t>
            </a:r>
            <a:r>
              <a:rPr lang="fr-CH" sz="1200" b="0" i="0" kern="1200" baseline="0" dirty="0" err="1" smtClean="0">
                <a:solidFill>
                  <a:schemeClr val="tx1"/>
                </a:solidFill>
                <a:effectLst/>
                <a:latin typeface="+mn-lt"/>
                <a:ea typeface="+mn-ea"/>
                <a:cs typeface="+mn-cs"/>
              </a:rPr>
              <a:t>affecting</a:t>
            </a:r>
            <a:r>
              <a:rPr lang="fr-CH" sz="1200" b="0" i="0" kern="1200" baseline="0" dirty="0" smtClean="0">
                <a:solidFill>
                  <a:schemeClr val="tx1"/>
                </a:solidFill>
                <a:effectLst/>
                <a:latin typeface="+mn-lt"/>
                <a:ea typeface="+mn-ea"/>
                <a:cs typeface="+mn-cs"/>
              </a:rPr>
              <a:t> </a:t>
            </a:r>
            <a:r>
              <a:rPr lang="fr-CH" sz="1200" b="0" i="0" kern="1200" baseline="0" dirty="0" err="1" smtClean="0">
                <a:solidFill>
                  <a:schemeClr val="tx1"/>
                </a:solidFill>
                <a:effectLst/>
                <a:latin typeface="+mn-lt"/>
                <a:ea typeface="+mn-ea"/>
                <a:cs typeface="+mn-cs"/>
              </a:rPr>
              <a:t>trade</a:t>
            </a:r>
            <a:r>
              <a:rPr lang="fr-CH" sz="1200" b="0" i="0" kern="1200" baseline="0" dirty="0" smtClean="0">
                <a:solidFill>
                  <a:schemeClr val="tx1"/>
                </a:solidFill>
                <a:effectLst/>
                <a:latin typeface="+mn-lt"/>
                <a:ea typeface="+mn-ea"/>
                <a:cs typeface="+mn-cs"/>
              </a:rPr>
              <a:t> are </a:t>
            </a:r>
            <a:r>
              <a:rPr lang="fr-CH" sz="1200" b="0" i="0" kern="1200" baseline="0" dirty="0" err="1" smtClean="0">
                <a:solidFill>
                  <a:schemeClr val="tx1"/>
                </a:solidFill>
                <a:effectLst/>
                <a:latin typeface="+mn-lt"/>
                <a:ea typeface="+mn-ea"/>
                <a:cs typeface="+mn-cs"/>
              </a:rPr>
              <a:t>available</a:t>
            </a:r>
            <a:r>
              <a:rPr lang="fr-CH" sz="1200" b="0" i="0" kern="1200" baseline="0" dirty="0" smtClean="0">
                <a:solidFill>
                  <a:schemeClr val="tx1"/>
                </a:solidFill>
                <a:effectLst/>
                <a:latin typeface="+mn-lt"/>
                <a:ea typeface="+mn-ea"/>
                <a:cs typeface="+mn-cs"/>
              </a:rPr>
              <a:t> </a:t>
            </a:r>
            <a:r>
              <a:rPr lang="fr-CH" sz="1200" b="0" i="0" kern="1200" baseline="0" dirty="0" err="1" smtClean="0">
                <a:solidFill>
                  <a:schemeClr val="tx1"/>
                </a:solidFill>
                <a:effectLst/>
                <a:latin typeface="+mn-lt"/>
                <a:ea typeface="+mn-ea"/>
                <a:cs typeface="+mn-cs"/>
              </a:rPr>
              <a:t>before</a:t>
            </a:r>
            <a:r>
              <a:rPr lang="fr-CH" sz="1200" b="0" i="0" kern="1200" baseline="0" dirty="0" smtClean="0">
                <a:solidFill>
                  <a:schemeClr val="tx1"/>
                </a:solidFill>
                <a:effectLst/>
                <a:latin typeface="+mn-lt"/>
                <a:ea typeface="+mn-ea"/>
                <a:cs typeface="+mn-cs"/>
              </a:rPr>
              <a:t> </a:t>
            </a:r>
            <a:r>
              <a:rPr lang="fr-CH" sz="1200" b="0" i="0" kern="1200" baseline="0" dirty="0" err="1" smtClean="0">
                <a:solidFill>
                  <a:schemeClr val="tx1"/>
                </a:solidFill>
                <a:effectLst/>
                <a:latin typeface="+mn-lt"/>
                <a:ea typeface="+mn-ea"/>
                <a:cs typeface="+mn-cs"/>
              </a:rPr>
              <a:t>taking</a:t>
            </a:r>
            <a:r>
              <a:rPr lang="fr-CH" sz="1200" b="0" i="0" kern="1200" baseline="0" dirty="0" smtClean="0">
                <a:solidFill>
                  <a:schemeClr val="tx1"/>
                </a:solidFill>
                <a:effectLst/>
                <a:latin typeface="+mn-lt"/>
                <a:ea typeface="+mn-ea"/>
                <a:cs typeface="+mn-cs"/>
              </a:rPr>
              <a:t> </a:t>
            </a:r>
            <a:r>
              <a:rPr lang="fr-CH" sz="1200" b="0" i="0" kern="1200" baseline="0" dirty="0" err="1" smtClean="0">
                <a:solidFill>
                  <a:schemeClr val="tx1"/>
                </a:solidFill>
                <a:effectLst/>
                <a:latin typeface="+mn-lt"/>
                <a:ea typeface="+mn-ea"/>
                <a:cs typeface="+mn-cs"/>
              </a:rPr>
              <a:t>effect</a:t>
            </a:r>
            <a:endParaRPr lang="fr-CH" sz="1200" b="0" i="0" kern="1200" baseline="0" dirty="0" smtClean="0">
              <a:solidFill>
                <a:schemeClr val="tx1"/>
              </a:solidFill>
              <a:effectLst/>
              <a:latin typeface="+mn-lt"/>
              <a:ea typeface="+mn-ea"/>
              <a:cs typeface="+mn-cs"/>
            </a:endParaRPr>
          </a:p>
          <a:p>
            <a:pPr marL="171450" indent="-171450">
              <a:buFontTx/>
              <a:buChar char="-"/>
            </a:pPr>
            <a:r>
              <a:rPr lang="fr-CH" sz="1200" b="0" i="0" kern="1200" baseline="0" dirty="0" err="1" smtClean="0">
                <a:solidFill>
                  <a:schemeClr val="tx1"/>
                </a:solidFill>
                <a:effectLst/>
                <a:latin typeface="+mn-lt"/>
                <a:ea typeface="+mn-ea"/>
                <a:cs typeface="+mn-cs"/>
              </a:rPr>
              <a:t>Present</a:t>
            </a:r>
            <a:r>
              <a:rPr lang="fr-CH" sz="1200" b="0" i="0" kern="1200" baseline="0" dirty="0" smtClean="0">
                <a:solidFill>
                  <a:schemeClr val="tx1"/>
                </a:solidFill>
                <a:effectLst/>
                <a:latin typeface="+mn-lt"/>
                <a:ea typeface="+mn-ea"/>
                <a:cs typeface="+mn-cs"/>
              </a:rPr>
              <a:t> the data in a </a:t>
            </a:r>
            <a:r>
              <a:rPr lang="fr-CH" sz="1200" b="0" i="0" kern="1200" baseline="0" dirty="0" err="1" smtClean="0">
                <a:solidFill>
                  <a:schemeClr val="tx1"/>
                </a:solidFill>
                <a:effectLst/>
                <a:latin typeface="+mn-lt"/>
                <a:ea typeface="+mn-ea"/>
                <a:cs typeface="+mn-cs"/>
              </a:rPr>
              <a:t>way</a:t>
            </a:r>
            <a:r>
              <a:rPr lang="fr-CH" sz="1200" b="0" i="0" kern="1200" baseline="0" dirty="0" smtClean="0">
                <a:solidFill>
                  <a:schemeClr val="tx1"/>
                </a:solidFill>
                <a:effectLst/>
                <a:latin typeface="+mn-lt"/>
                <a:ea typeface="+mn-ea"/>
                <a:cs typeface="+mn-cs"/>
              </a:rPr>
              <a:t> </a:t>
            </a:r>
            <a:r>
              <a:rPr lang="fr-CH" sz="1200" b="0" i="0" kern="1200" baseline="0" dirty="0" err="1" smtClean="0">
                <a:solidFill>
                  <a:schemeClr val="tx1"/>
                </a:solidFill>
                <a:effectLst/>
                <a:latin typeface="+mn-lt"/>
                <a:ea typeface="+mn-ea"/>
                <a:cs typeface="+mn-cs"/>
              </a:rPr>
              <a:t>that</a:t>
            </a:r>
            <a:r>
              <a:rPr lang="fr-CH" sz="1200" b="0" i="0" kern="1200" baseline="0" dirty="0" smtClean="0">
                <a:solidFill>
                  <a:schemeClr val="tx1"/>
                </a:solidFill>
                <a:effectLst/>
                <a:latin typeface="+mn-lt"/>
                <a:ea typeface="+mn-ea"/>
                <a:cs typeface="+mn-cs"/>
              </a:rPr>
              <a:t> </a:t>
            </a:r>
            <a:r>
              <a:rPr lang="fr-CH" sz="1200" b="0" i="0" kern="1200" baseline="0" dirty="0" err="1" smtClean="0">
                <a:solidFill>
                  <a:schemeClr val="tx1"/>
                </a:solidFill>
                <a:effectLst/>
                <a:latin typeface="+mn-lt"/>
                <a:ea typeface="+mn-ea"/>
                <a:cs typeface="+mn-cs"/>
              </a:rPr>
              <a:t>is</a:t>
            </a:r>
            <a:r>
              <a:rPr lang="fr-CH" sz="1200" b="0" i="0" kern="1200" baseline="0" dirty="0" smtClean="0">
                <a:solidFill>
                  <a:schemeClr val="tx1"/>
                </a:solidFill>
                <a:effectLst/>
                <a:latin typeface="+mn-lt"/>
                <a:ea typeface="+mn-ea"/>
                <a:cs typeface="+mn-cs"/>
              </a:rPr>
              <a:t> </a:t>
            </a:r>
            <a:r>
              <a:rPr lang="fr-CH" sz="1200" b="0" i="0" kern="1200" baseline="0" dirty="0" err="1" smtClean="0">
                <a:solidFill>
                  <a:schemeClr val="tx1"/>
                </a:solidFill>
                <a:effectLst/>
                <a:latin typeface="+mn-lt"/>
                <a:ea typeface="+mn-ea"/>
                <a:cs typeface="+mn-cs"/>
              </a:rPr>
              <a:t>easy</a:t>
            </a:r>
            <a:r>
              <a:rPr lang="fr-CH" sz="1200" b="0" i="0" kern="1200" baseline="0" dirty="0" smtClean="0">
                <a:solidFill>
                  <a:schemeClr val="tx1"/>
                </a:solidFill>
                <a:effectLst/>
                <a:latin typeface="+mn-lt"/>
                <a:ea typeface="+mn-ea"/>
                <a:cs typeface="+mn-cs"/>
              </a:rPr>
              <a:t> to use and </a:t>
            </a:r>
            <a:r>
              <a:rPr lang="fr-CH" sz="1200" b="0" i="0" kern="1200" baseline="0" dirty="0" err="1" smtClean="0">
                <a:solidFill>
                  <a:schemeClr val="tx1"/>
                </a:solidFill>
                <a:effectLst/>
                <a:latin typeface="+mn-lt"/>
                <a:ea typeface="+mn-ea"/>
                <a:cs typeface="+mn-cs"/>
              </a:rPr>
              <a:t>understand</a:t>
            </a:r>
            <a:endParaRPr lang="en-GB" dirty="0"/>
          </a:p>
        </p:txBody>
      </p:sp>
      <p:sp>
        <p:nvSpPr>
          <p:cNvPr id="4" name="Slide Number Placeholder 3"/>
          <p:cNvSpPr>
            <a:spLocks noGrp="1"/>
          </p:cNvSpPr>
          <p:nvPr>
            <p:ph type="sldNum" sz="quarter" idx="10"/>
          </p:nvPr>
        </p:nvSpPr>
        <p:spPr/>
        <p:txBody>
          <a:bodyPr/>
          <a:lstStyle/>
          <a:p>
            <a:fld id="{3F0D7FBE-DC1C-489B-BC52-56BD227F2FFB}" type="slidenum">
              <a:rPr lang="en-GB" smtClean="0"/>
              <a:t>19</a:t>
            </a:fld>
            <a:endParaRPr lang="en-GB"/>
          </a:p>
        </p:txBody>
      </p:sp>
    </p:spTree>
    <p:extLst>
      <p:ext uri="{BB962C8B-B14F-4D97-AF65-F5344CB8AC3E}">
        <p14:creationId xmlns:p14="http://schemas.microsoft.com/office/powerpoint/2010/main" val="11704726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H" dirty="0" smtClean="0"/>
              <a:t>Trade</a:t>
            </a:r>
            <a:r>
              <a:rPr lang="fr-CH" baseline="0" dirty="0" smtClean="0"/>
              <a:t> </a:t>
            </a:r>
            <a:r>
              <a:rPr lang="fr-CH" baseline="0" dirty="0" err="1" smtClean="0"/>
              <a:t>portals</a:t>
            </a:r>
            <a:r>
              <a:rPr lang="fr-CH" baseline="0" dirty="0" smtClean="0"/>
              <a:t> </a:t>
            </a:r>
            <a:r>
              <a:rPr lang="fr-CH" baseline="0" dirty="0" err="1" smtClean="0"/>
              <a:t>represent</a:t>
            </a:r>
            <a:r>
              <a:rPr lang="fr-CH" baseline="0" dirty="0" smtClean="0"/>
              <a:t> a </a:t>
            </a:r>
            <a:r>
              <a:rPr lang="fr-CH" baseline="0" dirty="0" err="1" smtClean="0"/>
              <a:t>resource</a:t>
            </a:r>
            <a:r>
              <a:rPr lang="fr-CH" baseline="0" dirty="0" smtClean="0"/>
              <a:t> at a national </a:t>
            </a:r>
            <a:r>
              <a:rPr lang="fr-CH" baseline="0" dirty="0" err="1" smtClean="0"/>
              <a:t>level</a:t>
            </a:r>
            <a:r>
              <a:rPr lang="fr-CH" baseline="0" dirty="0" smtClean="0"/>
              <a:t>, </a:t>
            </a:r>
            <a:r>
              <a:rPr lang="fr-CH" baseline="0" dirty="0" err="1" smtClean="0"/>
              <a:t>there</a:t>
            </a:r>
            <a:r>
              <a:rPr lang="fr-CH" baseline="0" dirty="0" smtClean="0"/>
              <a:t> are </a:t>
            </a:r>
            <a:r>
              <a:rPr lang="fr-CH" baseline="0" dirty="0" err="1" smtClean="0"/>
              <a:t>also</a:t>
            </a:r>
            <a:r>
              <a:rPr lang="fr-CH" baseline="0" dirty="0" smtClean="0"/>
              <a:t> international </a:t>
            </a:r>
            <a:r>
              <a:rPr lang="fr-CH" baseline="0" dirty="0" err="1" smtClean="0"/>
              <a:t>resources</a:t>
            </a:r>
            <a:r>
              <a:rPr lang="fr-CH" baseline="0" dirty="0" smtClean="0"/>
              <a:t> </a:t>
            </a:r>
            <a:r>
              <a:rPr lang="fr-CH" baseline="0" dirty="0" err="1" smtClean="0"/>
              <a:t>available</a:t>
            </a:r>
            <a:endParaRPr lang="en-GB" dirty="0"/>
          </a:p>
        </p:txBody>
      </p:sp>
      <p:sp>
        <p:nvSpPr>
          <p:cNvPr id="4" name="Slide Number Placeholder 3"/>
          <p:cNvSpPr>
            <a:spLocks noGrp="1"/>
          </p:cNvSpPr>
          <p:nvPr>
            <p:ph type="sldNum" sz="quarter" idx="10"/>
          </p:nvPr>
        </p:nvSpPr>
        <p:spPr/>
        <p:txBody>
          <a:bodyPr/>
          <a:lstStyle/>
          <a:p>
            <a:fld id="{3F0D7FBE-DC1C-489B-BC52-56BD227F2FFB}" type="slidenum">
              <a:rPr lang="en-GB" smtClean="0"/>
              <a:t>20</a:t>
            </a:fld>
            <a:endParaRPr lang="en-GB"/>
          </a:p>
        </p:txBody>
      </p:sp>
    </p:spTree>
    <p:extLst>
      <p:ext uri="{BB962C8B-B14F-4D97-AF65-F5344CB8AC3E}">
        <p14:creationId xmlns:p14="http://schemas.microsoft.com/office/powerpoint/2010/main" val="37430641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smtClean="0"/>
              <a:t>e-trade for All is an initiative launched</a:t>
            </a:r>
            <a:r>
              <a:rPr lang="en-GB" baseline="0" noProof="0" dirty="0" smtClean="0"/>
              <a:t> by UNCTAD in April 2016.</a:t>
            </a:r>
            <a:endParaRPr lang="en-GB" noProof="0" dirty="0" smtClean="0"/>
          </a:p>
          <a:p>
            <a:endParaRPr lang="en-GB" noProof="0" dirty="0" smtClean="0"/>
          </a:p>
          <a:p>
            <a:r>
              <a:rPr lang="en-GB" noProof="0" dirty="0" smtClean="0"/>
              <a:t>As of today,</a:t>
            </a:r>
            <a:r>
              <a:rPr lang="en-GB" baseline="0" noProof="0" dirty="0" smtClean="0"/>
              <a:t> efforts from d</a:t>
            </a:r>
            <a:r>
              <a:rPr lang="en-GB" sz="1200" b="0" i="0" kern="1200" noProof="0" dirty="0" smtClean="0">
                <a:solidFill>
                  <a:schemeClr val="tx1"/>
                </a:solidFill>
                <a:effectLst/>
                <a:latin typeface="+mn-lt"/>
                <a:ea typeface="+mn-ea"/>
                <a:cs typeface="+mn-cs"/>
              </a:rPr>
              <a:t>evelopment partners, foundations, and private sector</a:t>
            </a:r>
            <a:r>
              <a:rPr lang="en-GB" baseline="0" noProof="0" dirty="0" smtClean="0"/>
              <a:t> </a:t>
            </a:r>
            <a:r>
              <a:rPr lang="en-GB" sz="1200" b="0" i="0" kern="1200" noProof="0" dirty="0" smtClean="0">
                <a:solidFill>
                  <a:schemeClr val="tx1"/>
                </a:solidFill>
                <a:effectLst/>
                <a:latin typeface="+mn-lt"/>
                <a:ea typeface="+mn-ea"/>
                <a:cs typeface="+mn-cs"/>
              </a:rPr>
              <a:t>are:</a:t>
            </a:r>
          </a:p>
          <a:p>
            <a:pPr marL="171450" indent="-171450">
              <a:buFont typeface="Wingdings" panose="05000000000000000000" pitchFamily="2" charset="2"/>
              <a:buChar char="§"/>
            </a:pPr>
            <a:r>
              <a:rPr lang="en-GB" sz="1200" b="0" i="0" kern="1200" noProof="0" dirty="0" smtClean="0">
                <a:solidFill>
                  <a:schemeClr val="tx1"/>
                </a:solidFill>
                <a:effectLst/>
                <a:latin typeface="+mn-lt"/>
                <a:ea typeface="+mn-ea"/>
                <a:cs typeface="+mn-cs"/>
              </a:rPr>
              <a:t>seldom holistic or </a:t>
            </a:r>
          </a:p>
          <a:p>
            <a:pPr marL="171450" indent="-171450">
              <a:buFont typeface="Wingdings" panose="05000000000000000000" pitchFamily="2" charset="2"/>
              <a:buChar char="§"/>
            </a:pPr>
            <a:r>
              <a:rPr lang="en-GB" sz="1200" b="0" i="0" kern="1200" noProof="0" dirty="0" smtClean="0">
                <a:solidFill>
                  <a:schemeClr val="tx1"/>
                </a:solidFill>
                <a:effectLst/>
                <a:latin typeface="+mn-lt"/>
                <a:ea typeface="+mn-ea"/>
                <a:cs typeface="+mn-cs"/>
              </a:rPr>
              <a:t>systematically focused on building e-commerce economies.</a:t>
            </a:r>
          </a:p>
          <a:p>
            <a:pPr marL="0" indent="0">
              <a:buFont typeface="Wingdings" panose="05000000000000000000" pitchFamily="2" charset="2"/>
              <a:buNone/>
            </a:pPr>
            <a:endParaRPr lang="en-GB" sz="1200" b="0" i="0" kern="1200" noProof="0" dirty="0" smtClean="0">
              <a:solidFill>
                <a:schemeClr val="tx1"/>
              </a:solidFill>
              <a:effectLst/>
              <a:latin typeface="+mn-lt"/>
              <a:ea typeface="+mn-ea"/>
              <a:cs typeface="+mn-cs"/>
            </a:endParaRPr>
          </a:p>
          <a:p>
            <a:pPr marL="0" indent="0">
              <a:buFont typeface="Wingdings" panose="05000000000000000000" pitchFamily="2" charset="2"/>
              <a:buNone/>
            </a:pPr>
            <a:r>
              <a:rPr lang="en-GB" sz="1200" b="0" i="0" kern="1200" dirty="0" smtClean="0">
                <a:solidFill>
                  <a:schemeClr val="tx1"/>
                </a:solidFill>
                <a:effectLst/>
                <a:latin typeface="+mn-lt"/>
                <a:ea typeface="+mn-ea"/>
                <a:cs typeface="+mn-cs"/>
              </a:rPr>
              <a:t>Aid for eTrade is intended to be :</a:t>
            </a:r>
          </a:p>
          <a:p>
            <a:pPr marL="171450" indent="-171450">
              <a:buFont typeface="Wingdings" panose="05000000000000000000" pitchFamily="2" charset="2"/>
              <a:buChar char="§"/>
            </a:pPr>
            <a:r>
              <a:rPr lang="en-GB" sz="1200" b="0" i="0" kern="1200" dirty="0" smtClean="0">
                <a:solidFill>
                  <a:schemeClr val="tx1"/>
                </a:solidFill>
                <a:effectLst/>
                <a:latin typeface="+mn-lt"/>
                <a:ea typeface="+mn-ea"/>
                <a:cs typeface="+mn-cs"/>
              </a:rPr>
              <a:t>a multi-stakeholder initiative to improve the ability of developing countries and countries with economies in transition to use and benefit from e-commerce. </a:t>
            </a:r>
          </a:p>
          <a:p>
            <a:pPr marL="171450" indent="-171450">
              <a:buFont typeface="Wingdings" panose="05000000000000000000" pitchFamily="2" charset="2"/>
              <a:buChar char="§"/>
            </a:pPr>
            <a:r>
              <a:rPr lang="en-GB" sz="1200" b="0" i="0" kern="1200" dirty="0" smtClean="0">
                <a:solidFill>
                  <a:schemeClr val="tx1"/>
                </a:solidFill>
                <a:effectLst/>
                <a:latin typeface="+mn-lt"/>
                <a:ea typeface="+mn-ea"/>
                <a:cs typeface="+mn-cs"/>
              </a:rPr>
              <a:t>a demand-driven mechanism in which leading development partners cooperate with the private sector to pool capabilities and resources.</a:t>
            </a:r>
          </a:p>
          <a:p>
            <a:pPr marL="171450" indent="-171450">
              <a:buFont typeface="Wingdings" panose="05000000000000000000" pitchFamily="2" charset="2"/>
              <a:buChar char="§"/>
            </a:pPr>
            <a:endParaRPr lang="en-GB" sz="1200" b="0" i="0" kern="1200" noProof="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The goals of the initiative are as follows:</a:t>
            </a:r>
          </a:p>
          <a:p>
            <a:pPr marL="171450" indent="-171450">
              <a:buFont typeface="Wingdings" panose="05000000000000000000" pitchFamily="2" charset="2"/>
              <a:buChar char="§"/>
            </a:pPr>
            <a:r>
              <a:rPr lang="en-GB" sz="1200" b="0" i="0" kern="1200" dirty="0" smtClean="0">
                <a:solidFill>
                  <a:schemeClr val="tx1"/>
                </a:solidFill>
                <a:effectLst/>
                <a:latin typeface="+mn-lt"/>
                <a:ea typeface="+mn-ea"/>
                <a:cs typeface="+mn-cs"/>
              </a:rPr>
              <a:t>To raise awareness of opportunities and challenges related to leveraging e-commerce.</a:t>
            </a:r>
          </a:p>
          <a:p>
            <a:pPr marL="171450" indent="-171450">
              <a:buFont typeface="Wingdings" panose="05000000000000000000" pitchFamily="2" charset="2"/>
              <a:buChar char="§"/>
            </a:pPr>
            <a:r>
              <a:rPr lang="en-GB" sz="1200" b="0" i="0" kern="1200" dirty="0" smtClean="0">
                <a:solidFill>
                  <a:schemeClr val="tx1"/>
                </a:solidFill>
                <a:effectLst/>
                <a:latin typeface="+mn-lt"/>
                <a:ea typeface="+mn-ea"/>
                <a:cs typeface="+mn-cs"/>
              </a:rPr>
              <a:t>To mobilize and rationalize financial and human resources to implement e-commerce projects in developing countries.</a:t>
            </a:r>
          </a:p>
          <a:p>
            <a:pPr marL="171450" indent="-171450">
              <a:buFont typeface="Wingdings" panose="05000000000000000000" pitchFamily="2" charset="2"/>
              <a:buChar char="§"/>
            </a:pPr>
            <a:r>
              <a:rPr lang="en-GB" sz="1200" b="0" i="0" kern="1200" dirty="0" smtClean="0">
                <a:solidFill>
                  <a:schemeClr val="tx1"/>
                </a:solidFill>
                <a:effectLst/>
                <a:latin typeface="+mn-lt"/>
                <a:ea typeface="+mn-ea"/>
                <a:cs typeface="+mn-cs"/>
              </a:rPr>
              <a:t>To strengthen coherence and synergies among partners' activities with a view to avoiding duplication of work and enhancing aid efficiency.</a:t>
            </a:r>
          </a:p>
          <a:p>
            <a:pPr marL="0" indent="0">
              <a:buFont typeface="Wingdings" panose="05000000000000000000" pitchFamily="2" charset="2"/>
              <a:buNone/>
            </a:pPr>
            <a:endParaRPr lang="en-GB" noProof="0" dirty="0"/>
          </a:p>
        </p:txBody>
      </p:sp>
      <p:sp>
        <p:nvSpPr>
          <p:cNvPr id="4" name="Slide Number Placeholder 3"/>
          <p:cNvSpPr>
            <a:spLocks noGrp="1"/>
          </p:cNvSpPr>
          <p:nvPr>
            <p:ph type="sldNum" sz="quarter" idx="10"/>
          </p:nvPr>
        </p:nvSpPr>
        <p:spPr/>
        <p:txBody>
          <a:bodyPr/>
          <a:lstStyle/>
          <a:p>
            <a:fld id="{3F0D7FBE-DC1C-489B-BC52-56BD227F2FFB}" type="slidenum">
              <a:rPr lang="en-GB" smtClean="0"/>
              <a:t>21</a:t>
            </a:fld>
            <a:endParaRPr lang="en-GB"/>
          </a:p>
        </p:txBody>
      </p:sp>
    </p:spTree>
    <p:extLst>
      <p:ext uri="{BB962C8B-B14F-4D97-AF65-F5344CB8AC3E}">
        <p14:creationId xmlns:p14="http://schemas.microsoft.com/office/powerpoint/2010/main" val="35988077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spect="1" noTextEdit="1"/>
          </p:cNvSpPr>
          <p:nvPr>
            <p:ph type="sldImg"/>
          </p:nvPr>
        </p:nvSpPr>
        <p:spPr bwMode="auto">
          <a:noFill/>
          <a:ln>
            <a:solidFill>
              <a:srgbClr val="000000"/>
            </a:solidFill>
            <a:miter lim="800000"/>
            <a:headEnd/>
            <a:tailEnd/>
          </a:ln>
        </p:spPr>
      </p:sp>
      <p:sp>
        <p:nvSpPr>
          <p:cNvPr id="19459" name="Rectangle 3"/>
          <p:cNvSpPr>
            <a:spLocks noGrp="1"/>
          </p:cNvSpPr>
          <p:nvPr>
            <p:ph type="body" idx="1"/>
          </p:nvPr>
        </p:nvSpPr>
        <p:spPr bwMode="auto">
          <a:noFill/>
        </p:spPr>
        <p:txBody>
          <a:bodyPr wrap="square" numCol="1" anchor="t" anchorCtr="0" compatLnSpc="1">
            <a:prstTxWarp prst="textNoShape">
              <a:avLst/>
            </a:prstTxWarp>
          </a:bodyPr>
          <a:lstStyle/>
          <a:p>
            <a:r>
              <a:rPr lang="it-IT" dirty="0" smtClean="0"/>
              <a:t>Was developed in</a:t>
            </a:r>
            <a:r>
              <a:rPr lang="it-IT" baseline="0" dirty="0" smtClean="0"/>
              <a:t> cooperation with 11 international organizations </a:t>
            </a:r>
            <a:endParaRPr lang="it-IT" dirty="0"/>
          </a:p>
        </p:txBody>
      </p:sp>
    </p:spTree>
    <p:extLst>
      <p:ext uri="{BB962C8B-B14F-4D97-AF65-F5344CB8AC3E}">
        <p14:creationId xmlns:p14="http://schemas.microsoft.com/office/powerpoint/2010/main" val="26916345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smtClean="0"/>
              <a:t>Against</a:t>
            </a:r>
            <a:r>
              <a:rPr lang="en-GB" baseline="0" noProof="0" dirty="0" smtClean="0"/>
              <a:t> this background, now we have to answer the following question</a:t>
            </a:r>
          </a:p>
          <a:p>
            <a:endParaRPr lang="en-GB" dirty="0"/>
          </a:p>
        </p:txBody>
      </p:sp>
      <p:sp>
        <p:nvSpPr>
          <p:cNvPr id="4" name="Slide Number Placeholder 3"/>
          <p:cNvSpPr>
            <a:spLocks noGrp="1"/>
          </p:cNvSpPr>
          <p:nvPr>
            <p:ph type="sldNum" sz="quarter" idx="10"/>
          </p:nvPr>
        </p:nvSpPr>
        <p:spPr/>
        <p:txBody>
          <a:bodyPr/>
          <a:lstStyle/>
          <a:p>
            <a:fld id="{3F0D7FBE-DC1C-489B-BC52-56BD227F2FFB}" type="slidenum">
              <a:rPr lang="en-GB" smtClean="0"/>
              <a:t>23</a:t>
            </a:fld>
            <a:endParaRPr lang="en-GB"/>
          </a:p>
        </p:txBody>
      </p:sp>
    </p:spTree>
    <p:extLst>
      <p:ext uri="{BB962C8B-B14F-4D97-AF65-F5344CB8AC3E}">
        <p14:creationId xmlns:p14="http://schemas.microsoft.com/office/powerpoint/2010/main" val="37430641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a:p>
            <a:endParaRPr lang="en-US" dirty="0" smtClean="0"/>
          </a:p>
          <a:p>
            <a:endParaRPr lang="en-US" dirty="0" smtClean="0"/>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MS PGothic" pitchFamily="34" charset="-128"/>
              </a:defRPr>
            </a:lvl1pPr>
            <a:lvl2pPr marL="742950" indent="-285750">
              <a:defRPr>
                <a:solidFill>
                  <a:schemeClr val="tx1"/>
                </a:solidFill>
                <a:latin typeface="Arial" pitchFamily="34" charset="0"/>
                <a:ea typeface="MS PGothic" pitchFamily="34" charset="-128"/>
              </a:defRPr>
            </a:lvl2pPr>
            <a:lvl3pPr marL="1143000" indent="-228600">
              <a:defRPr>
                <a:solidFill>
                  <a:schemeClr val="tx1"/>
                </a:solidFill>
                <a:latin typeface="Arial" pitchFamily="34" charset="0"/>
                <a:ea typeface="MS PGothic" pitchFamily="34" charset="-128"/>
              </a:defRPr>
            </a:lvl3pPr>
            <a:lvl4pPr marL="1600200" indent="-228600">
              <a:defRPr>
                <a:solidFill>
                  <a:schemeClr val="tx1"/>
                </a:solidFill>
                <a:latin typeface="Arial" pitchFamily="34" charset="0"/>
                <a:ea typeface="MS PGothic" pitchFamily="34" charset="-128"/>
              </a:defRPr>
            </a:lvl4pPr>
            <a:lvl5pPr marL="2057400" indent="-22860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fld id="{A0994652-4E40-408F-80C5-6C947D46DFE7}" type="slidenum">
              <a:rPr lang="it-IT" smtClean="0">
                <a:latin typeface="Calibri" pitchFamily="34" charset="0"/>
              </a:rPr>
              <a:pPr/>
              <a:t>25</a:t>
            </a:fld>
            <a:endParaRPr lang="it-IT" smtClean="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A45351F-5C07-4DE4-BA6C-E9B2E1C10A1C}" type="datetime1">
              <a:rPr lang="en-GB" smtClean="0"/>
              <a:t>23/06/2016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A93249-3DC0-4AC8-A6A1-199BCEDE6CCF}" type="slidenum">
              <a:rPr lang="en-GB" smtClean="0"/>
              <a:t>‹#›</a:t>
            </a:fld>
            <a:endParaRPr lang="en-GB"/>
          </a:p>
        </p:txBody>
      </p:sp>
    </p:spTree>
    <p:extLst>
      <p:ext uri="{BB962C8B-B14F-4D97-AF65-F5344CB8AC3E}">
        <p14:creationId xmlns:p14="http://schemas.microsoft.com/office/powerpoint/2010/main" val="1060613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4375C40-C8CC-4AEE-965F-2565A4D138FF}" type="datetime1">
              <a:rPr lang="en-GB" smtClean="0"/>
              <a:t>23/06/2016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A93249-3DC0-4AC8-A6A1-199BCEDE6CCF}" type="slidenum">
              <a:rPr lang="en-GB" smtClean="0"/>
              <a:t>‹#›</a:t>
            </a:fld>
            <a:endParaRPr lang="en-GB"/>
          </a:p>
        </p:txBody>
      </p:sp>
    </p:spTree>
    <p:extLst>
      <p:ext uri="{BB962C8B-B14F-4D97-AF65-F5344CB8AC3E}">
        <p14:creationId xmlns:p14="http://schemas.microsoft.com/office/powerpoint/2010/main" val="32842361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66DC0E-924B-4058-899D-7DC87EAA0D42}" type="datetime1">
              <a:rPr lang="en-GB" smtClean="0"/>
              <a:t>23/06/2016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A93249-3DC0-4AC8-A6A1-199BCEDE6CCF}" type="slidenum">
              <a:rPr lang="en-GB" smtClean="0"/>
              <a:t>‹#›</a:t>
            </a:fld>
            <a:endParaRPr lang="en-GB"/>
          </a:p>
        </p:txBody>
      </p:sp>
    </p:spTree>
    <p:extLst>
      <p:ext uri="{BB962C8B-B14F-4D97-AF65-F5344CB8AC3E}">
        <p14:creationId xmlns:p14="http://schemas.microsoft.com/office/powerpoint/2010/main" val="1039600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58E00D3-F26D-44C6-94F0-8801CE1AD82B}" type="datetime1">
              <a:rPr lang="en-GB" smtClean="0"/>
              <a:t>23/06/2016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BA93249-3DC0-4AC8-A6A1-199BCEDE6CCF}" type="slidenum">
              <a:rPr lang="en-GB" smtClean="0"/>
              <a:t>‹#›</a:t>
            </a:fld>
            <a:endParaRPr lang="en-GB"/>
          </a:p>
        </p:txBody>
      </p:sp>
    </p:spTree>
    <p:extLst>
      <p:ext uri="{BB962C8B-B14F-4D97-AF65-F5344CB8AC3E}">
        <p14:creationId xmlns:p14="http://schemas.microsoft.com/office/powerpoint/2010/main" val="1472344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9F824E0-AEE1-40B6-8C1F-6542BF367018}" type="datetime1">
              <a:rPr lang="en-GB" smtClean="0"/>
              <a:t>23/06/2016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BA93249-3DC0-4AC8-A6A1-199BCEDE6CCF}" type="slidenum">
              <a:rPr lang="en-GB" smtClean="0"/>
              <a:t>‹#›</a:t>
            </a:fld>
            <a:endParaRPr lang="en-GB"/>
          </a:p>
        </p:txBody>
      </p:sp>
    </p:spTree>
    <p:extLst>
      <p:ext uri="{BB962C8B-B14F-4D97-AF65-F5344CB8AC3E}">
        <p14:creationId xmlns:p14="http://schemas.microsoft.com/office/powerpoint/2010/main" val="4042996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765B8589-5DBA-44AB-BD32-765EFB6B0E47}" type="datetime1">
              <a:rPr lang="en-GB" smtClean="0"/>
              <a:t>23/06/2016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BA93249-3DC0-4AC8-A6A1-199BCEDE6CCF}" type="slidenum">
              <a:rPr lang="en-GB" smtClean="0"/>
              <a:t>‹#›</a:t>
            </a:fld>
            <a:endParaRPr lang="en-GB"/>
          </a:p>
        </p:txBody>
      </p:sp>
    </p:spTree>
    <p:extLst>
      <p:ext uri="{BB962C8B-B14F-4D97-AF65-F5344CB8AC3E}">
        <p14:creationId xmlns:p14="http://schemas.microsoft.com/office/powerpoint/2010/main" val="405820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6713BA-1B18-44FE-BB27-C2493936AECF}" type="datetime1">
              <a:rPr lang="en-GB" smtClean="0"/>
              <a:t>23/06/2016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BA93249-3DC0-4AC8-A6A1-199BCEDE6CCF}" type="slidenum">
              <a:rPr lang="en-GB" smtClean="0"/>
              <a:t>‹#›</a:t>
            </a:fld>
            <a:endParaRPr lang="en-GB"/>
          </a:p>
        </p:txBody>
      </p:sp>
    </p:spTree>
    <p:extLst>
      <p:ext uri="{BB962C8B-B14F-4D97-AF65-F5344CB8AC3E}">
        <p14:creationId xmlns:p14="http://schemas.microsoft.com/office/powerpoint/2010/main" val="2345624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27E50D-2DBC-476C-AE68-2D9808EE7494}" type="datetime1">
              <a:rPr lang="en-GB" smtClean="0"/>
              <a:t>23/06/2016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BA93249-3DC0-4AC8-A6A1-199BCEDE6CCF}" type="slidenum">
              <a:rPr lang="en-GB" smtClean="0"/>
              <a:t>‹#›</a:t>
            </a:fld>
            <a:endParaRPr lang="en-GB"/>
          </a:p>
        </p:txBody>
      </p:sp>
    </p:spTree>
    <p:extLst>
      <p:ext uri="{BB962C8B-B14F-4D97-AF65-F5344CB8AC3E}">
        <p14:creationId xmlns:p14="http://schemas.microsoft.com/office/powerpoint/2010/main" val="87447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E5BB0A-4279-4970-B7B2-0DDE5C6D0EA3}" type="datetime1">
              <a:rPr lang="en-GB" smtClean="0"/>
              <a:t>23/06/2016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BA93249-3DC0-4AC8-A6A1-199BCEDE6CCF}" type="slidenum">
              <a:rPr lang="en-GB" smtClean="0"/>
              <a:t>‹#›</a:t>
            </a:fld>
            <a:endParaRPr lang="en-GB"/>
          </a:p>
        </p:txBody>
      </p:sp>
    </p:spTree>
    <p:extLst>
      <p:ext uri="{BB962C8B-B14F-4D97-AF65-F5344CB8AC3E}">
        <p14:creationId xmlns:p14="http://schemas.microsoft.com/office/powerpoint/2010/main" val="22424069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08E19EE-AEEB-4880-BF01-3C2A059A8BE5}" type="datetime1">
              <a:rPr lang="en-GB" smtClean="0"/>
              <a:t>23/06/2016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A93249-3DC0-4AC8-A6A1-199BCEDE6CCF}" type="slidenum">
              <a:rPr lang="en-GB" smtClean="0"/>
              <a:t>‹#›</a:t>
            </a:fld>
            <a:endParaRPr lang="en-GB"/>
          </a:p>
        </p:txBody>
      </p:sp>
    </p:spTree>
    <p:extLst>
      <p:ext uri="{BB962C8B-B14F-4D97-AF65-F5344CB8AC3E}">
        <p14:creationId xmlns:p14="http://schemas.microsoft.com/office/powerpoint/2010/main" val="3801258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D491B93-8DB0-4640-9884-C39654D2C130}" type="datetime1">
              <a:rPr lang="en-GB" smtClean="0"/>
              <a:t>23/06/2016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A93249-3DC0-4AC8-A6A1-199BCEDE6CCF}" type="slidenum">
              <a:rPr lang="en-GB" smtClean="0"/>
              <a:t>‹#›</a:t>
            </a:fld>
            <a:endParaRPr lang="en-GB"/>
          </a:p>
        </p:txBody>
      </p:sp>
    </p:spTree>
    <p:extLst>
      <p:ext uri="{BB962C8B-B14F-4D97-AF65-F5344CB8AC3E}">
        <p14:creationId xmlns:p14="http://schemas.microsoft.com/office/powerpoint/2010/main" val="9470932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olo 1"/>
          <p:cNvSpPr>
            <a:spLocks noGrp="1"/>
          </p:cNvSpPr>
          <p:nvPr>
            <p:ph type="ctrTitle"/>
          </p:nvPr>
        </p:nvSpPr>
        <p:spPr>
          <a:xfrm>
            <a:off x="5796136" y="2132856"/>
            <a:ext cx="3019872" cy="1440160"/>
          </a:xfrm>
        </p:spPr>
        <p:txBody>
          <a:bodyPr anchor="t" anchorCtr="0"/>
          <a:lstStyle>
            <a:lvl1pPr algn="l">
              <a:defRPr sz="2800">
                <a:solidFill>
                  <a:srgbClr val="FF5050"/>
                </a:solidFill>
                <a:effectLst/>
              </a:defRPr>
            </a:lvl1pPr>
          </a:lstStyle>
          <a:p>
            <a:r>
              <a:rPr lang="it-IT" dirty="0"/>
              <a:t>Fare clic per modificare lo stile del titolo</a:t>
            </a:r>
          </a:p>
        </p:txBody>
      </p:sp>
      <p:sp>
        <p:nvSpPr>
          <p:cNvPr id="3" name="Sottotitolo 2"/>
          <p:cNvSpPr>
            <a:spLocks noGrp="1"/>
          </p:cNvSpPr>
          <p:nvPr>
            <p:ph type="subTitle" idx="1"/>
          </p:nvPr>
        </p:nvSpPr>
        <p:spPr>
          <a:xfrm>
            <a:off x="5796136" y="3933056"/>
            <a:ext cx="2840360" cy="1752600"/>
          </a:xfrm>
        </p:spPr>
        <p:txBody>
          <a:bodyPr>
            <a:normAutofit/>
          </a:bodyPr>
          <a:lstStyle>
            <a:lvl1pPr marL="0" indent="0" algn="l">
              <a:buNone/>
              <a:defRPr sz="2000" b="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numero diapositiva 5"/>
          <p:cNvSpPr>
            <a:spLocks noGrp="1"/>
          </p:cNvSpPr>
          <p:nvPr>
            <p:ph type="sldNum" sz="quarter" idx="10"/>
          </p:nvPr>
        </p:nvSpPr>
        <p:spPr/>
        <p:txBody>
          <a:bodyPr/>
          <a:lstStyle>
            <a:lvl1pPr>
              <a:defRPr/>
            </a:lvl1pPr>
          </a:lstStyle>
          <a:p>
            <a:pPr>
              <a:defRPr/>
            </a:pPr>
            <a:fld id="{9EE7CF63-93F3-4D2F-8ACD-66578D0A7119}" type="slidenum">
              <a:rPr lang="it-IT">
                <a:solidFill>
                  <a:prstClr val="black">
                    <a:lumMod val="50000"/>
                    <a:lumOff val="50000"/>
                  </a:prstClr>
                </a:solidFill>
              </a:rPr>
              <a:pPr>
                <a:defRPr/>
              </a:pPr>
              <a:t>‹#›</a:t>
            </a:fld>
            <a:endParaRPr lang="it-IT">
              <a:solidFill>
                <a:prstClr val="black">
                  <a:lumMod val="50000"/>
                  <a:lumOff val="50000"/>
                </a:prstClr>
              </a:solidFill>
            </a:endParaRPr>
          </a:p>
        </p:txBody>
      </p:sp>
    </p:spTree>
    <p:extLst>
      <p:ext uri="{BB962C8B-B14F-4D97-AF65-F5344CB8AC3E}">
        <p14:creationId xmlns:p14="http://schemas.microsoft.com/office/powerpoint/2010/main" val="2491475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Slide Number Placeholder 2"/>
          <p:cNvSpPr>
            <a:spLocks noGrp="1"/>
          </p:cNvSpPr>
          <p:nvPr>
            <p:ph type="sldNum" sz="quarter" idx="10"/>
          </p:nvPr>
        </p:nvSpPr>
        <p:spPr/>
        <p:txBody>
          <a:bodyPr/>
          <a:lstStyle/>
          <a:p>
            <a:pPr>
              <a:defRPr/>
            </a:pPr>
            <a:fld id="{CC576D9B-8A39-4813-87B7-2814097F4CC1}" type="slidenum">
              <a:rPr lang="it-IT">
                <a:solidFill>
                  <a:prstClr val="black">
                    <a:lumMod val="50000"/>
                    <a:lumOff val="50000"/>
                  </a:prstClr>
                </a:solidFill>
              </a:rPr>
              <a:pPr>
                <a:defRPr/>
              </a:pPr>
              <a:t>‹#›</a:t>
            </a:fld>
            <a:endParaRPr lang="it-IT">
              <a:solidFill>
                <a:prstClr val="black">
                  <a:lumMod val="50000"/>
                  <a:lumOff val="50000"/>
                </a:prstClr>
              </a:solidFill>
            </a:endParaRPr>
          </a:p>
        </p:txBody>
      </p:sp>
    </p:spTree>
    <p:extLst>
      <p:ext uri="{BB962C8B-B14F-4D97-AF65-F5344CB8AC3E}">
        <p14:creationId xmlns:p14="http://schemas.microsoft.com/office/powerpoint/2010/main" val="14380186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1_Diapositiva titolo">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olo 1"/>
          <p:cNvSpPr>
            <a:spLocks noGrp="1"/>
          </p:cNvSpPr>
          <p:nvPr>
            <p:ph type="ctrTitle"/>
          </p:nvPr>
        </p:nvSpPr>
        <p:spPr>
          <a:xfrm>
            <a:off x="683568" y="1340768"/>
            <a:ext cx="7772400" cy="1470025"/>
          </a:xfrm>
        </p:spPr>
        <p:txBody>
          <a:bodyPr/>
          <a:lstStyle>
            <a:lvl1pPr>
              <a:defRPr sz="3600">
                <a:solidFill>
                  <a:schemeClr val="bg1"/>
                </a:solidFill>
              </a:defRPr>
            </a:lvl1p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numero diapositiva 5"/>
          <p:cNvSpPr>
            <a:spLocks noGrp="1"/>
          </p:cNvSpPr>
          <p:nvPr>
            <p:ph type="sldNum" sz="quarter" idx="10"/>
          </p:nvPr>
        </p:nvSpPr>
        <p:spPr/>
        <p:txBody>
          <a:bodyPr/>
          <a:lstStyle>
            <a:lvl1pPr>
              <a:defRPr/>
            </a:lvl1pPr>
          </a:lstStyle>
          <a:p>
            <a:pPr>
              <a:defRPr/>
            </a:pPr>
            <a:fld id="{56634107-E042-43F2-86C9-15E974B6FF86}" type="slidenum">
              <a:rPr lang="it-IT">
                <a:solidFill>
                  <a:prstClr val="black">
                    <a:lumMod val="50000"/>
                    <a:lumOff val="50000"/>
                  </a:prstClr>
                </a:solidFill>
              </a:rPr>
              <a:pPr>
                <a:defRPr/>
              </a:pPr>
              <a:t>‹#›</a:t>
            </a:fld>
            <a:endParaRPr lang="it-IT">
              <a:solidFill>
                <a:prstClr val="black">
                  <a:lumMod val="50000"/>
                  <a:lumOff val="50000"/>
                </a:prstClr>
              </a:solidFill>
            </a:endParaRPr>
          </a:p>
        </p:txBody>
      </p:sp>
    </p:spTree>
    <p:extLst>
      <p:ext uri="{BB962C8B-B14F-4D97-AF65-F5344CB8AC3E}">
        <p14:creationId xmlns:p14="http://schemas.microsoft.com/office/powerpoint/2010/main" val="30848569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olo e contenuto">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3CA6C0C-FB0B-48A0-B5F6-3974EBFAF0D7}" type="datetime1">
              <a:rPr lang="it-IT">
                <a:solidFill>
                  <a:prstClr val="black"/>
                </a:solidFill>
              </a:rPr>
              <a:pPr>
                <a:defRPr/>
              </a:pPr>
              <a:t>23/06/2016</a:t>
            </a:fld>
            <a:endParaRPr lang="it-IT">
              <a:solidFill>
                <a:prstClr val="black"/>
              </a:solidFill>
            </a:endParaRPr>
          </a:p>
        </p:txBody>
      </p:sp>
      <p:sp>
        <p:nvSpPr>
          <p:cNvPr id="5" name="Segnaposto piè di pagina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it-IT">
              <a:solidFill>
                <a:prstClr val="black"/>
              </a:solidFill>
            </a:endParaRPr>
          </a:p>
        </p:txBody>
      </p:sp>
      <p:sp>
        <p:nvSpPr>
          <p:cNvPr id="6" name="Segnaposto numero diapositiva 5"/>
          <p:cNvSpPr>
            <a:spLocks noGrp="1"/>
          </p:cNvSpPr>
          <p:nvPr>
            <p:ph type="sldNum" sz="quarter" idx="12"/>
          </p:nvPr>
        </p:nvSpPr>
        <p:spPr/>
        <p:txBody>
          <a:bodyPr/>
          <a:lstStyle>
            <a:lvl1pPr>
              <a:defRPr/>
            </a:lvl1pPr>
          </a:lstStyle>
          <a:p>
            <a:pPr>
              <a:defRPr/>
            </a:pPr>
            <a:fld id="{39200311-E95C-4972-BAA3-6702FA7C60BE}" type="slidenum">
              <a:rPr lang="it-IT">
                <a:solidFill>
                  <a:prstClr val="black">
                    <a:lumMod val="50000"/>
                    <a:lumOff val="50000"/>
                  </a:prstClr>
                </a:solidFill>
              </a:rPr>
              <a:pPr>
                <a:defRPr/>
              </a:pPr>
              <a:t>‹#›</a:t>
            </a:fld>
            <a:endParaRPr lang="it-IT">
              <a:solidFill>
                <a:prstClr val="black">
                  <a:lumMod val="50000"/>
                  <a:lumOff val="50000"/>
                </a:prstClr>
              </a:solidFill>
            </a:endParaRPr>
          </a:p>
        </p:txBody>
      </p:sp>
    </p:spTree>
    <p:extLst>
      <p:ext uri="{BB962C8B-B14F-4D97-AF65-F5344CB8AC3E}">
        <p14:creationId xmlns:p14="http://schemas.microsoft.com/office/powerpoint/2010/main" val="16264694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ue contenuti">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196752"/>
            <a:ext cx="4038600" cy="4929411"/>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4" name="Segnaposto contenuto 3"/>
          <p:cNvSpPr>
            <a:spLocks noGrp="1"/>
          </p:cNvSpPr>
          <p:nvPr>
            <p:ph sz="half" idx="2"/>
          </p:nvPr>
        </p:nvSpPr>
        <p:spPr>
          <a:xfrm>
            <a:off x="4648200" y="1196752"/>
            <a:ext cx="4038600" cy="4929411"/>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numero diapositiva 6"/>
          <p:cNvSpPr>
            <a:spLocks noGrp="1"/>
          </p:cNvSpPr>
          <p:nvPr>
            <p:ph type="sldNum" sz="quarter" idx="10"/>
          </p:nvPr>
        </p:nvSpPr>
        <p:spPr/>
        <p:txBody>
          <a:bodyPr/>
          <a:lstStyle>
            <a:lvl1pPr>
              <a:defRPr/>
            </a:lvl1pPr>
          </a:lstStyle>
          <a:p>
            <a:pPr>
              <a:defRPr/>
            </a:pPr>
            <a:fld id="{CDBE28D8-FE03-4029-8CC2-7C7C5E9C7AC3}" type="slidenum">
              <a:rPr lang="it-IT">
                <a:solidFill>
                  <a:prstClr val="black">
                    <a:lumMod val="50000"/>
                    <a:lumOff val="50000"/>
                  </a:prstClr>
                </a:solidFill>
              </a:rPr>
              <a:pPr>
                <a:defRPr/>
              </a:pPr>
              <a:t>‹#›</a:t>
            </a:fld>
            <a:endParaRPr lang="it-IT">
              <a:solidFill>
                <a:prstClr val="black">
                  <a:lumMod val="50000"/>
                  <a:lumOff val="50000"/>
                </a:prstClr>
              </a:solidFill>
            </a:endParaRPr>
          </a:p>
        </p:txBody>
      </p:sp>
    </p:spTree>
    <p:extLst>
      <p:ext uri="{BB962C8B-B14F-4D97-AF65-F5344CB8AC3E}">
        <p14:creationId xmlns:p14="http://schemas.microsoft.com/office/powerpoint/2010/main" val="4230382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numero diapositiva 4"/>
          <p:cNvSpPr>
            <a:spLocks noGrp="1"/>
          </p:cNvSpPr>
          <p:nvPr>
            <p:ph type="sldNum" sz="quarter" idx="10"/>
          </p:nvPr>
        </p:nvSpPr>
        <p:spPr/>
        <p:txBody>
          <a:bodyPr/>
          <a:lstStyle>
            <a:lvl1pPr>
              <a:defRPr/>
            </a:lvl1pPr>
          </a:lstStyle>
          <a:p>
            <a:pPr>
              <a:defRPr/>
            </a:pPr>
            <a:fld id="{69DC5E40-460B-4EC7-ADB4-101DC1496136}" type="slidenum">
              <a:rPr lang="it-IT">
                <a:solidFill>
                  <a:prstClr val="black">
                    <a:lumMod val="50000"/>
                    <a:lumOff val="50000"/>
                  </a:prstClr>
                </a:solidFill>
              </a:rPr>
              <a:pPr>
                <a:defRPr/>
              </a:pPr>
              <a:t>‹#›</a:t>
            </a:fld>
            <a:endParaRPr lang="it-IT">
              <a:solidFill>
                <a:prstClr val="black">
                  <a:lumMod val="50000"/>
                  <a:lumOff val="50000"/>
                </a:prstClr>
              </a:solidFill>
            </a:endParaRPr>
          </a:p>
        </p:txBody>
      </p:sp>
    </p:spTree>
    <p:extLst>
      <p:ext uri="{BB962C8B-B14F-4D97-AF65-F5344CB8AC3E}">
        <p14:creationId xmlns:p14="http://schemas.microsoft.com/office/powerpoint/2010/main" val="42180174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F90E8FF-77AE-423E-AA21-84BE885BC9EF}" type="datetime1">
              <a:rPr lang="it-IT">
                <a:solidFill>
                  <a:prstClr val="black"/>
                </a:solidFill>
              </a:rPr>
              <a:pPr>
                <a:defRPr/>
              </a:pPr>
              <a:t>23/06/2016</a:t>
            </a:fld>
            <a:endParaRPr lang="it-IT">
              <a:solidFill>
                <a:prstClr val="black"/>
              </a:solidFill>
            </a:endParaRPr>
          </a:p>
        </p:txBody>
      </p:sp>
      <p:sp>
        <p:nvSpPr>
          <p:cNvPr id="3" name="Segnaposto piè di pagina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it-IT">
              <a:solidFill>
                <a:prstClr val="black"/>
              </a:solidFill>
            </a:endParaRPr>
          </a:p>
        </p:txBody>
      </p:sp>
      <p:sp>
        <p:nvSpPr>
          <p:cNvPr id="4" name="Segnaposto numero diapositiva 3"/>
          <p:cNvSpPr>
            <a:spLocks noGrp="1"/>
          </p:cNvSpPr>
          <p:nvPr>
            <p:ph type="sldNum" sz="quarter" idx="12"/>
          </p:nvPr>
        </p:nvSpPr>
        <p:spPr/>
        <p:txBody>
          <a:bodyPr/>
          <a:lstStyle>
            <a:lvl1pPr>
              <a:defRPr/>
            </a:lvl1pPr>
          </a:lstStyle>
          <a:p>
            <a:pPr>
              <a:defRPr/>
            </a:pPr>
            <a:fld id="{045C40F8-1E53-4147-BB5A-7C7DC7105643}" type="slidenum">
              <a:rPr lang="it-IT">
                <a:solidFill>
                  <a:prstClr val="black">
                    <a:lumMod val="50000"/>
                    <a:lumOff val="50000"/>
                  </a:prstClr>
                </a:solidFill>
              </a:rPr>
              <a:pPr>
                <a:defRPr/>
              </a:pPr>
              <a:t>‹#›</a:t>
            </a:fld>
            <a:endParaRPr lang="it-IT">
              <a:solidFill>
                <a:prstClr val="black">
                  <a:lumMod val="50000"/>
                  <a:lumOff val="50000"/>
                </a:prstClr>
              </a:solidFill>
            </a:endParaRPr>
          </a:p>
        </p:txBody>
      </p:sp>
    </p:spTree>
    <p:extLst>
      <p:ext uri="{BB962C8B-B14F-4D97-AF65-F5344CB8AC3E}">
        <p14:creationId xmlns:p14="http://schemas.microsoft.com/office/powerpoint/2010/main" val="2537002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E4B509-8B48-4E7F-B161-383CE222EAC3}" type="datetime1">
              <a:rPr lang="en-GB" smtClean="0"/>
              <a:t>23/06/2016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A93249-3DC0-4AC8-A6A1-199BCEDE6CCF}" type="slidenum">
              <a:rPr lang="en-GB" smtClean="0"/>
              <a:t>‹#›</a:t>
            </a:fld>
            <a:endParaRPr lang="en-GB"/>
          </a:p>
        </p:txBody>
      </p:sp>
    </p:spTree>
    <p:extLst>
      <p:ext uri="{BB962C8B-B14F-4D97-AF65-F5344CB8AC3E}">
        <p14:creationId xmlns:p14="http://schemas.microsoft.com/office/powerpoint/2010/main" val="2244018303"/>
      </p:ext>
    </p:extLst>
  </p:cSld>
  <p:clrMap bg1="lt1" tx1="dk1" bg2="lt2" tx2="dk2" accent1="accent1" accent2="accent2" accent3="accent3" accent4="accent4" accent5="accent5" accent6="accent6" hlink="hlink" folHlink="folHlink"/>
  <p:sldLayoutIdLst>
    <p:sldLayoutId id="2147484405" r:id="rId1"/>
    <p:sldLayoutId id="2147484406" r:id="rId2"/>
    <p:sldLayoutId id="2147484407" r:id="rId3"/>
    <p:sldLayoutId id="2147484408" r:id="rId4"/>
    <p:sldLayoutId id="2147484409" r:id="rId5"/>
    <p:sldLayoutId id="2147484410" r:id="rId6"/>
    <p:sldLayoutId id="2147484411" r:id="rId7"/>
    <p:sldLayoutId id="2147484412" r:id="rId8"/>
    <p:sldLayoutId id="2147484413" r:id="rId9"/>
    <p:sldLayoutId id="2147484414" r:id="rId10"/>
    <p:sldLayoutId id="2147484415"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422275"/>
            <a:ext cx="8229600" cy="576263"/>
          </a:xfrm>
          <a:prstGeom prst="rect">
            <a:avLst/>
          </a:prstGeom>
        </p:spPr>
        <p:txBody>
          <a:bodyPr vert="horz" lIns="91440" tIns="45720" rIns="91440" bIns="45720" rtlCol="0" anchor="ctr">
            <a:noAutofit/>
          </a:bodyPr>
          <a:lstStyle/>
          <a:p>
            <a:r>
              <a:rPr lang="it-IT" dirty="0"/>
              <a:t>Fare clic per modificare lo stile del titolo</a:t>
            </a:r>
          </a:p>
        </p:txBody>
      </p:sp>
      <p:sp>
        <p:nvSpPr>
          <p:cNvPr id="1027" name="Segnaposto testo 2"/>
          <p:cNvSpPr>
            <a:spLocks noGrp="1"/>
          </p:cNvSpPr>
          <p:nvPr>
            <p:ph type="body" idx="1"/>
          </p:nvPr>
        </p:nvSpPr>
        <p:spPr bwMode="auto">
          <a:xfrm>
            <a:off x="457200" y="1196975"/>
            <a:ext cx="8229600" cy="49291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numero diapositiva 5"/>
          <p:cNvSpPr>
            <a:spLocks noGrp="1"/>
          </p:cNvSpPr>
          <p:nvPr>
            <p:ph type="sldNum" sz="quarter" idx="4"/>
          </p:nvPr>
        </p:nvSpPr>
        <p:spPr>
          <a:xfrm>
            <a:off x="8532813" y="6597650"/>
            <a:ext cx="585787" cy="268288"/>
          </a:xfrm>
          <a:prstGeom prst="rect">
            <a:avLst/>
          </a:prstGeom>
        </p:spPr>
        <p:txBody>
          <a:bodyPr vert="horz" lIns="91440" tIns="45720" rIns="91440" bIns="45720" rtlCol="0" anchor="ctr"/>
          <a:lstStyle>
            <a:lvl1pPr algn="r" fontAlgn="auto">
              <a:spcBef>
                <a:spcPts val="0"/>
              </a:spcBef>
              <a:spcAft>
                <a:spcPts val="0"/>
              </a:spcAft>
              <a:defRPr sz="1100" smtClean="0">
                <a:solidFill>
                  <a:schemeClr val="tx1">
                    <a:lumMod val="50000"/>
                    <a:lumOff val="50000"/>
                  </a:schemeClr>
                </a:solidFill>
                <a:latin typeface="+mn-lt"/>
                <a:cs typeface="+mn-cs"/>
              </a:defRPr>
            </a:lvl1pPr>
          </a:lstStyle>
          <a:p>
            <a:pPr>
              <a:defRPr/>
            </a:pPr>
            <a:fld id="{CC576D9B-8A39-4813-87B7-2814097F4CC1}" type="slidenum">
              <a:rPr lang="it-IT">
                <a:solidFill>
                  <a:prstClr val="black">
                    <a:lumMod val="50000"/>
                    <a:lumOff val="50000"/>
                  </a:prstClr>
                </a:solidFill>
              </a:rPr>
              <a:pPr>
                <a:defRPr/>
              </a:pPr>
              <a:t>‹#›</a:t>
            </a:fld>
            <a:endParaRPr lang="it-IT">
              <a:solidFill>
                <a:prstClr val="black">
                  <a:lumMod val="50000"/>
                  <a:lumOff val="50000"/>
                </a:prstClr>
              </a:solidFill>
            </a:endParaRPr>
          </a:p>
        </p:txBody>
      </p:sp>
    </p:spTree>
    <p:extLst>
      <p:ext uri="{BB962C8B-B14F-4D97-AF65-F5344CB8AC3E}">
        <p14:creationId xmlns:p14="http://schemas.microsoft.com/office/powerpoint/2010/main" val="752813544"/>
      </p:ext>
    </p:extLst>
  </p:cSld>
  <p:clrMap bg1="lt1" tx1="dk1" bg2="lt2" tx2="dk2" accent1="accent1" accent2="accent2" accent3="accent3" accent4="accent4" accent5="accent5" accent6="accent6" hlink="hlink" folHlink="folHlink"/>
  <p:sldLayoutIdLst>
    <p:sldLayoutId id="2147484417" r:id="rId1"/>
    <p:sldLayoutId id="2147484418" r:id="rId2"/>
    <p:sldLayoutId id="2147484419" r:id="rId3"/>
    <p:sldLayoutId id="2147484420" r:id="rId4"/>
    <p:sldLayoutId id="2147484421" r:id="rId5"/>
    <p:sldLayoutId id="2147484422" r:id="rId6"/>
    <p:sldLayoutId id="2147484423" r:id="rId7"/>
  </p:sldLayoutIdLst>
  <p:hf hdr="0" ftr="0" dt="0"/>
  <p:txStyles>
    <p:titleStyle>
      <a:lvl1pPr algn="ctr" rtl="0" fontAlgn="base">
        <a:spcBef>
          <a:spcPct val="0"/>
        </a:spcBef>
        <a:spcAft>
          <a:spcPct val="0"/>
        </a:spcAft>
        <a:defRPr sz="2800" b="1" kern="1200">
          <a:solidFill>
            <a:srgbClr val="7F7F7F"/>
          </a:solidFill>
          <a:effectLst>
            <a:innerShdw blurRad="63500" dist="50800" dir="16200000">
              <a:prstClr val="black">
                <a:alpha val="50000"/>
              </a:prstClr>
            </a:innerShdw>
          </a:effectLst>
          <a:latin typeface="+mn-lt"/>
          <a:ea typeface="+mj-ea"/>
          <a:cs typeface="+mj-cs"/>
        </a:defRPr>
      </a:lvl1pPr>
      <a:lvl2pPr algn="ctr" rtl="0" fontAlgn="base">
        <a:spcBef>
          <a:spcPct val="0"/>
        </a:spcBef>
        <a:spcAft>
          <a:spcPct val="0"/>
        </a:spcAft>
        <a:defRPr sz="2800" b="1">
          <a:solidFill>
            <a:srgbClr val="7F7F7F"/>
          </a:solidFill>
          <a:latin typeface="TitilliumText14L"/>
        </a:defRPr>
      </a:lvl2pPr>
      <a:lvl3pPr algn="ctr" rtl="0" fontAlgn="base">
        <a:spcBef>
          <a:spcPct val="0"/>
        </a:spcBef>
        <a:spcAft>
          <a:spcPct val="0"/>
        </a:spcAft>
        <a:defRPr sz="2800" b="1">
          <a:solidFill>
            <a:srgbClr val="7F7F7F"/>
          </a:solidFill>
          <a:latin typeface="TitilliumText14L"/>
        </a:defRPr>
      </a:lvl3pPr>
      <a:lvl4pPr algn="ctr" rtl="0" fontAlgn="base">
        <a:spcBef>
          <a:spcPct val="0"/>
        </a:spcBef>
        <a:spcAft>
          <a:spcPct val="0"/>
        </a:spcAft>
        <a:defRPr sz="2800" b="1">
          <a:solidFill>
            <a:srgbClr val="7F7F7F"/>
          </a:solidFill>
          <a:latin typeface="TitilliumText14L"/>
        </a:defRPr>
      </a:lvl4pPr>
      <a:lvl5pPr algn="ctr" rtl="0" fontAlgn="base">
        <a:spcBef>
          <a:spcPct val="0"/>
        </a:spcBef>
        <a:spcAft>
          <a:spcPct val="0"/>
        </a:spcAft>
        <a:defRPr sz="2800" b="1">
          <a:solidFill>
            <a:srgbClr val="7F7F7F"/>
          </a:solidFill>
          <a:latin typeface="TitilliumText14L"/>
        </a:defRPr>
      </a:lvl5pPr>
      <a:lvl6pPr marL="457200" algn="ctr" rtl="0" fontAlgn="base">
        <a:spcBef>
          <a:spcPct val="0"/>
        </a:spcBef>
        <a:spcAft>
          <a:spcPct val="0"/>
        </a:spcAft>
        <a:defRPr sz="2800" b="1">
          <a:solidFill>
            <a:srgbClr val="7F7F7F"/>
          </a:solidFill>
          <a:latin typeface="TitilliumText14L"/>
        </a:defRPr>
      </a:lvl6pPr>
      <a:lvl7pPr marL="914400" algn="ctr" rtl="0" fontAlgn="base">
        <a:spcBef>
          <a:spcPct val="0"/>
        </a:spcBef>
        <a:spcAft>
          <a:spcPct val="0"/>
        </a:spcAft>
        <a:defRPr sz="2800" b="1">
          <a:solidFill>
            <a:srgbClr val="7F7F7F"/>
          </a:solidFill>
          <a:latin typeface="TitilliumText14L"/>
        </a:defRPr>
      </a:lvl7pPr>
      <a:lvl8pPr marL="1371600" algn="ctr" rtl="0" fontAlgn="base">
        <a:spcBef>
          <a:spcPct val="0"/>
        </a:spcBef>
        <a:spcAft>
          <a:spcPct val="0"/>
        </a:spcAft>
        <a:defRPr sz="2800" b="1">
          <a:solidFill>
            <a:srgbClr val="7F7F7F"/>
          </a:solidFill>
          <a:latin typeface="TitilliumText14L"/>
        </a:defRPr>
      </a:lvl8pPr>
      <a:lvl9pPr marL="1828800" algn="ctr" rtl="0" fontAlgn="base">
        <a:spcBef>
          <a:spcPct val="0"/>
        </a:spcBef>
        <a:spcAft>
          <a:spcPct val="0"/>
        </a:spcAft>
        <a:defRPr sz="2800" b="1">
          <a:solidFill>
            <a:srgbClr val="7F7F7F"/>
          </a:solidFill>
          <a:latin typeface="TitilliumText14L"/>
        </a:defRPr>
      </a:lvl9pPr>
    </p:titleStyle>
    <p:bodyStyle>
      <a:lvl1pPr marL="342900" indent="-342900" algn="l" rtl="0" fontAlgn="base">
        <a:spcBef>
          <a:spcPct val="20000"/>
        </a:spcBef>
        <a:spcAft>
          <a:spcPct val="0"/>
        </a:spcAft>
        <a:buClr>
          <a:srgbClr val="E46C0A"/>
        </a:buClr>
        <a:buFont typeface="Arial" charset="0"/>
        <a:buChar char="•"/>
        <a:defRPr sz="2400" b="1" kern="1200">
          <a:solidFill>
            <a:srgbClr val="17375E"/>
          </a:solidFill>
          <a:latin typeface="+mn-lt"/>
          <a:ea typeface="+mn-ea"/>
          <a:cs typeface="+mn-cs"/>
        </a:defRPr>
      </a:lvl1pPr>
      <a:lvl2pPr marL="742950" indent="-285750" algn="l" rtl="0" fontAlgn="base">
        <a:spcBef>
          <a:spcPct val="20000"/>
        </a:spcBef>
        <a:spcAft>
          <a:spcPct val="0"/>
        </a:spcAft>
        <a:buClr>
          <a:srgbClr val="E46C0A"/>
        </a:buClr>
        <a:buFont typeface="Arial" charset="0"/>
        <a:buChar char="–"/>
        <a:defRPr sz="2000" b="1" kern="1200">
          <a:solidFill>
            <a:srgbClr val="17375E"/>
          </a:solidFill>
          <a:latin typeface="+mn-lt"/>
          <a:ea typeface="+mn-ea"/>
          <a:cs typeface="+mn-cs"/>
        </a:defRPr>
      </a:lvl2pPr>
      <a:lvl3pPr marL="1143000" indent="-228600" algn="l" rtl="0" fontAlgn="base">
        <a:spcBef>
          <a:spcPct val="20000"/>
        </a:spcBef>
        <a:spcAft>
          <a:spcPct val="0"/>
        </a:spcAft>
        <a:buClr>
          <a:srgbClr val="E46C0A"/>
        </a:buClr>
        <a:buFont typeface="Arial" charset="0"/>
        <a:buChar char="•"/>
        <a:defRPr b="1" kern="1200">
          <a:solidFill>
            <a:srgbClr val="17375E"/>
          </a:solidFill>
          <a:latin typeface="+mn-lt"/>
          <a:ea typeface="+mn-ea"/>
          <a:cs typeface="+mn-cs"/>
        </a:defRPr>
      </a:lvl3pPr>
      <a:lvl4pPr marL="1600200" indent="-228600" algn="l" rtl="0" fontAlgn="base">
        <a:spcBef>
          <a:spcPct val="20000"/>
        </a:spcBef>
        <a:spcAft>
          <a:spcPct val="0"/>
        </a:spcAft>
        <a:buClr>
          <a:srgbClr val="E46C0A"/>
        </a:buClr>
        <a:buFont typeface="Arial" charset="0"/>
        <a:buChar char="–"/>
        <a:defRPr sz="1600" b="1" kern="1200">
          <a:solidFill>
            <a:srgbClr val="17375E"/>
          </a:solidFill>
          <a:latin typeface="+mn-lt"/>
          <a:ea typeface="+mn-ea"/>
          <a:cs typeface="+mn-cs"/>
        </a:defRPr>
      </a:lvl4pPr>
      <a:lvl5pPr marL="2057400" indent="-228600" algn="l" rtl="0" fontAlgn="base">
        <a:spcBef>
          <a:spcPct val="20000"/>
        </a:spcBef>
        <a:spcAft>
          <a:spcPct val="0"/>
        </a:spcAft>
        <a:buClr>
          <a:srgbClr val="E46C0A"/>
        </a:buClr>
        <a:buFont typeface="Arial" charset="0"/>
        <a:buChar char="»"/>
        <a:defRPr sz="1600" b="1" kern="1200">
          <a:solidFill>
            <a:srgbClr val="17375E"/>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24.jpeg"/><Relationship Id="rId7" Type="http://schemas.openxmlformats.org/officeDocument/2006/relationships/diagramLayout" Target="../diagrams/layout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26.gif"/><Relationship Id="rId10" Type="http://schemas.microsoft.com/office/2007/relationships/diagramDrawing" Target="../diagrams/drawing1.xml"/><Relationship Id="rId4" Type="http://schemas.openxmlformats.org/officeDocument/2006/relationships/image" Target="../media/image25.png"/><Relationship Id="rId9" Type="http://schemas.openxmlformats.org/officeDocument/2006/relationships/diagramColors" Target="../diagrams/colors1.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diagramData" Target="../diagrams/data3.xml"/><Relationship Id="rId13" Type="http://schemas.openxmlformats.org/officeDocument/2006/relationships/image" Target="../media/image28.jpeg"/><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5" Type="http://schemas.openxmlformats.org/officeDocument/2006/relationships/image" Target="../media/image30.jpg"/><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 Id="rId14" Type="http://schemas.openxmlformats.org/officeDocument/2006/relationships/image" Target="../media/image29.jpe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hyperlink" Target="http://tfig.unece.org/"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mailto:trade@unece.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512" y="188640"/>
            <a:ext cx="8711975" cy="1296144"/>
          </a:xfrm>
        </p:spPr>
        <p:txBody>
          <a:bodyPr>
            <a:normAutofit fontScale="90000"/>
          </a:bodyPr>
          <a:lstStyle/>
          <a:p>
            <a:r>
              <a:rPr lang="en-US" b="1" dirty="0" smtClean="0">
                <a:solidFill>
                  <a:srgbClr val="0070C0"/>
                </a:solidFill>
              </a:rPr>
              <a:t>Realizing the Potential of </a:t>
            </a:r>
            <a:br>
              <a:rPr lang="en-US" b="1" dirty="0" smtClean="0">
                <a:solidFill>
                  <a:srgbClr val="0070C0"/>
                </a:solidFill>
              </a:rPr>
            </a:br>
            <a:r>
              <a:rPr lang="en-US" b="1" dirty="0" smtClean="0">
                <a:solidFill>
                  <a:schemeClr val="accent6">
                    <a:lumMod val="75000"/>
                  </a:schemeClr>
                </a:solidFill>
              </a:rPr>
              <a:t>e-Commerce</a:t>
            </a:r>
            <a:r>
              <a:rPr lang="en-US" b="1" dirty="0" smtClean="0">
                <a:solidFill>
                  <a:srgbClr val="0070C0"/>
                </a:solidFill>
              </a:rPr>
              <a:t> for Development</a:t>
            </a:r>
            <a:endParaRPr lang="en-US" b="1" dirty="0">
              <a:solidFill>
                <a:schemeClr val="accent6">
                  <a:lumMod val="75000"/>
                </a:schemeClr>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92" y="1541954"/>
            <a:ext cx="9144000" cy="5301208"/>
          </a:xfrm>
          <a:prstGeom prst="rect">
            <a:avLst/>
          </a:prstGeom>
        </p:spPr>
      </p:pic>
      <p:sp>
        <p:nvSpPr>
          <p:cNvPr id="6" name="Subtitle 2"/>
          <p:cNvSpPr>
            <a:spLocks noGrp="1"/>
          </p:cNvSpPr>
          <p:nvPr>
            <p:ph type="subTitle" idx="1"/>
          </p:nvPr>
        </p:nvSpPr>
        <p:spPr>
          <a:xfrm>
            <a:off x="0" y="2060848"/>
            <a:ext cx="3779912" cy="1440160"/>
          </a:xfrm>
        </p:spPr>
        <p:txBody>
          <a:bodyPr>
            <a:normAutofit fontScale="70000" lnSpcReduction="20000"/>
          </a:bodyPr>
          <a:lstStyle/>
          <a:p>
            <a:r>
              <a:rPr lang="en-US" b="1" dirty="0" smtClean="0">
                <a:solidFill>
                  <a:srgbClr val="0070C0"/>
                </a:solidFill>
              </a:rPr>
              <a:t>Virginia Cram-</a:t>
            </a:r>
            <a:r>
              <a:rPr lang="en-US" b="1" dirty="0" err="1" smtClean="0">
                <a:solidFill>
                  <a:srgbClr val="0070C0"/>
                </a:solidFill>
              </a:rPr>
              <a:t>Martos</a:t>
            </a:r>
            <a:endParaRPr lang="en-US" b="1" dirty="0" smtClean="0">
              <a:solidFill>
                <a:srgbClr val="0070C0"/>
              </a:solidFill>
            </a:endParaRPr>
          </a:p>
          <a:p>
            <a:r>
              <a:rPr lang="en-US" dirty="0" smtClean="0">
                <a:solidFill>
                  <a:srgbClr val="0070C0"/>
                </a:solidFill>
              </a:rPr>
              <a:t>Director, Economic Cooperation </a:t>
            </a:r>
          </a:p>
          <a:p>
            <a:r>
              <a:rPr lang="en-US" dirty="0" smtClean="0">
                <a:solidFill>
                  <a:srgbClr val="0070C0"/>
                </a:solidFill>
              </a:rPr>
              <a:t>and Trade Division, UNECE</a:t>
            </a:r>
          </a:p>
        </p:txBody>
      </p:sp>
    </p:spTree>
    <p:extLst>
      <p:ext uri="{BB962C8B-B14F-4D97-AF65-F5344CB8AC3E}">
        <p14:creationId xmlns:p14="http://schemas.microsoft.com/office/powerpoint/2010/main" val="10236921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179512" y="188640"/>
            <a:ext cx="8640960" cy="6264696"/>
          </a:xfrm>
          <a:prstGeom prst="roundRect">
            <a:avLst/>
          </a:prstGeom>
          <a:solidFill>
            <a:schemeClr val="accent1">
              <a:alpha val="5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662838" y="2060848"/>
            <a:ext cx="7920880" cy="1938992"/>
          </a:xfrm>
          <a:prstGeom prst="rect">
            <a:avLst/>
          </a:prstGeom>
          <a:noFill/>
        </p:spPr>
        <p:txBody>
          <a:bodyPr wrap="square" rtlCol="0">
            <a:spAutoFit/>
          </a:bodyPr>
          <a:lstStyle/>
          <a:p>
            <a:pPr algn="ctr"/>
            <a:r>
              <a:rPr lang="en-GB" sz="6000" b="1" dirty="0" smtClean="0">
                <a:solidFill>
                  <a:schemeClr val="bg1"/>
                </a:solidFill>
                <a:latin typeface="Arial" panose="020B0604020202020204" pitchFamily="34" charset="0"/>
                <a:cs typeface="Arial" panose="020B0604020202020204" pitchFamily="34" charset="0"/>
              </a:rPr>
              <a:t>Impact for Development</a:t>
            </a:r>
            <a:endParaRPr lang="en-GB" sz="60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16719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8000" r="-8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54707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609" y="3915405"/>
            <a:ext cx="6576183" cy="3699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9432"/>
            <a:ext cx="6576183" cy="3697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516" y="2680638"/>
            <a:ext cx="6549667" cy="2092294"/>
          </a:xfrm>
          <a:prstGeom prst="rect">
            <a:avLst/>
          </a:prstGeom>
        </p:spPr>
      </p:pic>
      <p:sp>
        <p:nvSpPr>
          <p:cNvPr id="9" name="Rectangle 8"/>
          <p:cNvSpPr/>
          <p:nvPr/>
        </p:nvSpPr>
        <p:spPr>
          <a:xfrm>
            <a:off x="6496077" y="0"/>
            <a:ext cx="2647923" cy="68580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a:off x="6496077" y="980728"/>
            <a:ext cx="2647923" cy="3970318"/>
          </a:xfrm>
          <a:prstGeom prst="rect">
            <a:avLst/>
          </a:prstGeom>
          <a:noFill/>
        </p:spPr>
        <p:txBody>
          <a:bodyPr wrap="square" rtlCol="0">
            <a:spAutoFit/>
          </a:bodyPr>
          <a:lstStyle/>
          <a:p>
            <a:pPr algn="ctr"/>
            <a:r>
              <a:rPr lang="en-US" sz="3600" b="1" dirty="0" smtClean="0">
                <a:solidFill>
                  <a:schemeClr val="bg1"/>
                </a:solidFill>
                <a:latin typeface="Arial" panose="020B0604020202020204" pitchFamily="34" charset="0"/>
                <a:cs typeface="Arial" panose="020B0604020202020204" pitchFamily="34" charset="0"/>
              </a:rPr>
              <a:t>Increases</a:t>
            </a:r>
          </a:p>
          <a:p>
            <a:pPr algn="ctr"/>
            <a:r>
              <a:rPr lang="en-US" sz="3600" b="1" dirty="0">
                <a:solidFill>
                  <a:schemeClr val="bg1"/>
                </a:solidFill>
                <a:latin typeface="Arial" panose="020B0604020202020204" pitchFamily="34" charset="0"/>
                <a:cs typeface="Arial" panose="020B0604020202020204" pitchFamily="34" charset="0"/>
              </a:rPr>
              <a:t>a</a:t>
            </a:r>
            <a:r>
              <a:rPr lang="en-US" sz="3600" b="1" dirty="0" smtClean="0">
                <a:solidFill>
                  <a:schemeClr val="bg1"/>
                </a:solidFill>
                <a:latin typeface="Arial" panose="020B0604020202020204" pitchFamily="34" charset="0"/>
                <a:cs typeface="Arial" panose="020B0604020202020204" pitchFamily="34" charset="0"/>
              </a:rPr>
              <a:t>ccess to products that improve quality of life</a:t>
            </a:r>
          </a:p>
        </p:txBody>
      </p:sp>
      <p:sp>
        <p:nvSpPr>
          <p:cNvPr id="4" name="Vertical Scroll 3"/>
          <p:cNvSpPr/>
          <p:nvPr/>
        </p:nvSpPr>
        <p:spPr>
          <a:xfrm>
            <a:off x="4197305" y="4730143"/>
            <a:ext cx="1382807" cy="1593804"/>
          </a:xfrm>
          <a:prstGeom prst="verticalScroll">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4387976" y="5116610"/>
            <a:ext cx="1224136" cy="646331"/>
          </a:xfrm>
          <a:prstGeom prst="rect">
            <a:avLst/>
          </a:prstGeom>
          <a:noFill/>
        </p:spPr>
        <p:txBody>
          <a:bodyPr wrap="square" rtlCol="0">
            <a:spAutoFit/>
          </a:bodyPr>
          <a:lstStyle/>
          <a:p>
            <a:r>
              <a:rPr lang="fr-CH" sz="1200" dirty="0" err="1">
                <a:solidFill>
                  <a:schemeClr val="tx1">
                    <a:lumMod val="65000"/>
                    <a:lumOff val="35000"/>
                  </a:schemeClr>
                </a:solidFill>
              </a:rPr>
              <a:t>M</a:t>
            </a:r>
            <a:r>
              <a:rPr lang="fr-CH" sz="1200" dirty="0" err="1" smtClean="0">
                <a:solidFill>
                  <a:schemeClr val="tx1">
                    <a:lumMod val="65000"/>
                    <a:lumOff val="35000"/>
                  </a:schemeClr>
                </a:solidFill>
              </a:rPr>
              <a:t>edication</a:t>
            </a:r>
            <a:r>
              <a:rPr lang="fr-CH" sz="1200" dirty="0" smtClean="0">
                <a:solidFill>
                  <a:schemeClr val="tx1">
                    <a:lumMod val="65000"/>
                    <a:lumOff val="35000"/>
                  </a:schemeClr>
                </a:solidFill>
              </a:rPr>
              <a:t> </a:t>
            </a:r>
          </a:p>
          <a:p>
            <a:r>
              <a:rPr lang="fr-CH" sz="1200" dirty="0" smtClean="0">
                <a:solidFill>
                  <a:schemeClr val="tx1">
                    <a:lumMod val="65000"/>
                    <a:lumOff val="35000"/>
                  </a:schemeClr>
                </a:solidFill>
              </a:rPr>
              <a:t>for type 2 </a:t>
            </a:r>
            <a:r>
              <a:rPr lang="fr-CH" sz="1200" dirty="0" err="1">
                <a:solidFill>
                  <a:schemeClr val="tx1">
                    <a:lumMod val="65000"/>
                    <a:lumOff val="35000"/>
                  </a:schemeClr>
                </a:solidFill>
              </a:rPr>
              <a:t>d</a:t>
            </a:r>
            <a:r>
              <a:rPr lang="fr-CH" sz="1200" dirty="0" err="1" smtClean="0">
                <a:solidFill>
                  <a:schemeClr val="tx1">
                    <a:lumMod val="65000"/>
                    <a:lumOff val="35000"/>
                  </a:schemeClr>
                </a:solidFill>
              </a:rPr>
              <a:t>iabetes</a:t>
            </a:r>
            <a:endParaRPr lang="en-GB" sz="1200" dirty="0">
              <a:solidFill>
                <a:schemeClr val="tx1">
                  <a:lumMod val="65000"/>
                  <a:lumOff val="35000"/>
                </a:schemeClr>
              </a:solidFill>
            </a:endParaRPr>
          </a:p>
        </p:txBody>
      </p:sp>
    </p:spTree>
    <p:extLst>
      <p:ext uri="{BB962C8B-B14F-4D97-AF65-F5344CB8AC3E}">
        <p14:creationId xmlns:p14="http://schemas.microsoft.com/office/powerpoint/2010/main" val="15482157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1640" y="1"/>
            <a:ext cx="4462360" cy="223118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454" y="0"/>
            <a:ext cx="5084644" cy="2856836"/>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231180"/>
            <a:ext cx="9144000" cy="4626820"/>
          </a:xfrm>
          <a:prstGeom prst="rect">
            <a:avLst/>
          </a:prstGeom>
        </p:spPr>
      </p:pic>
      <p:sp>
        <p:nvSpPr>
          <p:cNvPr id="9" name="Rounded Rectangle 8"/>
          <p:cNvSpPr/>
          <p:nvPr/>
        </p:nvSpPr>
        <p:spPr>
          <a:xfrm>
            <a:off x="153254" y="0"/>
            <a:ext cx="6552728" cy="2114548"/>
          </a:xfrm>
          <a:prstGeom prst="roundRect">
            <a:avLst/>
          </a:prstGeom>
          <a:solidFill>
            <a:schemeClr val="tx1">
              <a:lumMod val="50000"/>
              <a:lumOff val="50000"/>
              <a:alpha val="73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latin typeface="Arial" panose="020B0604020202020204" pitchFamily="34" charset="0"/>
                <a:cs typeface="Arial" panose="020B0604020202020204" pitchFamily="34" charset="0"/>
              </a:rPr>
              <a:t>Creates direct employment and poverty reduction</a:t>
            </a:r>
            <a:endParaRPr lang="en-US"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7303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716041"/>
            <a:ext cx="9036496" cy="6163673"/>
          </a:xfrm>
          <a:prstGeom prst="rect">
            <a:avLst/>
          </a:prstGeom>
        </p:spPr>
      </p:pic>
      <p:sp>
        <p:nvSpPr>
          <p:cNvPr id="5" name="TextBox 4"/>
          <p:cNvSpPr txBox="1"/>
          <p:nvPr/>
        </p:nvSpPr>
        <p:spPr>
          <a:xfrm>
            <a:off x="0" y="0"/>
            <a:ext cx="9197752" cy="830997"/>
          </a:xfrm>
          <a:prstGeom prst="rect">
            <a:avLst/>
          </a:prstGeom>
          <a:solidFill>
            <a:schemeClr val="accent1">
              <a:alpha val="58000"/>
            </a:schemeClr>
          </a:solidFill>
        </p:spPr>
        <p:txBody>
          <a:bodyPr wrap="square" rtlCol="0">
            <a:spAutoFit/>
          </a:bodyPr>
          <a:lstStyle/>
          <a:p>
            <a:r>
              <a:rPr lang="en-US" sz="2400" b="1" dirty="0" smtClean="0">
                <a:solidFill>
                  <a:schemeClr val="bg1"/>
                </a:solidFill>
                <a:latin typeface="Arial" panose="020B0604020202020204" pitchFamily="34" charset="0"/>
                <a:cs typeface="Arial" panose="020B0604020202020204" pitchFamily="34" charset="0"/>
              </a:rPr>
              <a:t>Supports SMEs development and, thus,  economic diversification and development</a:t>
            </a:r>
            <a:endParaRPr lang="en-US" sz="2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619194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0032" y="764632"/>
            <a:ext cx="3384376" cy="3066244"/>
          </a:xfrm>
          <a:prstGeom prst="rect">
            <a:avLst/>
          </a:prstGeom>
        </p:spPr>
      </p:pic>
      <p:sp>
        <p:nvSpPr>
          <p:cNvPr id="2" name="Title 1"/>
          <p:cNvSpPr>
            <a:spLocks noGrp="1"/>
          </p:cNvSpPr>
          <p:nvPr>
            <p:ph type="title"/>
          </p:nvPr>
        </p:nvSpPr>
        <p:spPr>
          <a:xfrm>
            <a:off x="467544" y="0"/>
            <a:ext cx="8229600" cy="908720"/>
          </a:xfrm>
        </p:spPr>
        <p:txBody>
          <a:bodyPr>
            <a:normAutofit/>
          </a:bodyPr>
          <a:lstStyle/>
          <a:p>
            <a:r>
              <a:rPr lang="fr-CH" b="1" dirty="0" smtClean="0">
                <a:solidFill>
                  <a:srgbClr val="0070C0"/>
                </a:solidFill>
              </a:rPr>
              <a:t>e-Commerce</a:t>
            </a:r>
            <a:endParaRPr lang="en-GB" b="1" dirty="0">
              <a:solidFill>
                <a:srgbClr val="0070C0"/>
              </a:solidFill>
            </a:endParaRPr>
          </a:p>
        </p:txBody>
      </p:sp>
      <p:sp>
        <p:nvSpPr>
          <p:cNvPr id="3" name="Content Placeholder 2"/>
          <p:cNvSpPr>
            <a:spLocks noGrp="1"/>
          </p:cNvSpPr>
          <p:nvPr>
            <p:ph idx="1"/>
          </p:nvPr>
        </p:nvSpPr>
        <p:spPr>
          <a:xfrm>
            <a:off x="323528" y="1268760"/>
            <a:ext cx="3312368" cy="1872208"/>
          </a:xfrm>
          <a:solidFill>
            <a:schemeClr val="accent1">
              <a:alpha val="69000"/>
            </a:schemeClr>
          </a:solidFill>
        </p:spPr>
        <p:txBody>
          <a:bodyPr>
            <a:noAutofit/>
          </a:bodyPr>
          <a:lstStyle/>
          <a:p>
            <a:pPr marL="0" indent="0" algn="ctr">
              <a:buNone/>
            </a:pPr>
            <a:r>
              <a:rPr lang="en-GB" sz="4000" dirty="0" smtClean="0">
                <a:solidFill>
                  <a:schemeClr val="bg1"/>
                </a:solidFill>
              </a:rPr>
              <a:t>Effective driver for inclusive trade</a:t>
            </a:r>
            <a:endParaRPr lang="en-GB" sz="4000" dirty="0">
              <a:solidFill>
                <a:schemeClr val="bg1"/>
              </a:solidFill>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552" y="3681368"/>
            <a:ext cx="4104456" cy="2905402"/>
          </a:xfrm>
          <a:prstGeom prst="rect">
            <a:avLst/>
          </a:prstGeom>
        </p:spPr>
      </p:pic>
      <p:sp>
        <p:nvSpPr>
          <p:cNvPr id="10" name="Content Placeholder 2"/>
          <p:cNvSpPr txBox="1">
            <a:spLocks/>
          </p:cNvSpPr>
          <p:nvPr/>
        </p:nvSpPr>
        <p:spPr>
          <a:xfrm>
            <a:off x="5076056" y="4365104"/>
            <a:ext cx="3312368" cy="1440160"/>
          </a:xfrm>
          <a:prstGeom prst="rect">
            <a:avLst/>
          </a:prstGeom>
          <a:solidFill>
            <a:schemeClr val="accent1">
              <a:alpha val="69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GB" sz="4000" dirty="0" smtClean="0">
                <a:solidFill>
                  <a:schemeClr val="bg1"/>
                </a:solidFill>
              </a:rPr>
              <a:t>Social media empowerment</a:t>
            </a:r>
            <a:endParaRPr lang="en-GB" sz="4000" dirty="0">
              <a:solidFill>
                <a:schemeClr val="bg1"/>
              </a:solidFill>
            </a:endParaRP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480538">
            <a:off x="126338" y="3759205"/>
            <a:ext cx="1521340" cy="851950"/>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5027">
            <a:off x="3281870" y="3349505"/>
            <a:ext cx="1719182" cy="962742"/>
          </a:xfrm>
          <a:prstGeom prst="rect">
            <a:avLst/>
          </a:prstGeom>
        </p:spPr>
      </p:pic>
    </p:spTree>
    <p:extLst>
      <p:ext uri="{BB962C8B-B14F-4D97-AF65-F5344CB8AC3E}">
        <p14:creationId xmlns:p14="http://schemas.microsoft.com/office/powerpoint/2010/main" val="14838718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179512" y="188640"/>
            <a:ext cx="8640960" cy="6264696"/>
          </a:xfrm>
          <a:prstGeom prst="roundRect">
            <a:avLst/>
          </a:prstGeom>
          <a:solidFill>
            <a:schemeClr val="accent1">
              <a:alpha val="5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662838" y="2300920"/>
            <a:ext cx="7920880" cy="1015663"/>
          </a:xfrm>
          <a:prstGeom prst="rect">
            <a:avLst/>
          </a:prstGeom>
          <a:noFill/>
        </p:spPr>
        <p:txBody>
          <a:bodyPr wrap="square" rtlCol="0">
            <a:spAutoFit/>
          </a:bodyPr>
          <a:lstStyle/>
          <a:p>
            <a:pPr algn="ctr"/>
            <a:r>
              <a:rPr lang="fr-CH" sz="6000" b="1" dirty="0" smtClean="0">
                <a:solidFill>
                  <a:schemeClr val="bg1"/>
                </a:solidFill>
                <a:latin typeface="Arial" panose="020B0604020202020204" pitchFamily="34" charset="0"/>
                <a:cs typeface="Arial" panose="020B0604020202020204" pitchFamily="34" charset="0"/>
              </a:rPr>
              <a:t>Challenges</a:t>
            </a:r>
            <a:endParaRPr lang="en-GB" sz="60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16719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88" y="0"/>
            <a:ext cx="9144000" cy="1152128"/>
          </a:xfrm>
        </p:spPr>
        <p:txBody>
          <a:bodyPr>
            <a:normAutofit fontScale="90000"/>
          </a:bodyPr>
          <a:lstStyle/>
          <a:p>
            <a:pPr>
              <a:spcBef>
                <a:spcPts val="1200"/>
              </a:spcBef>
              <a:spcAft>
                <a:spcPts val="1200"/>
              </a:spcAft>
            </a:pPr>
            <a:r>
              <a:rPr lang="fr-CH" altLang="en-US" sz="4900" b="1" dirty="0" smtClean="0">
                <a:solidFill>
                  <a:srgbClr val="0070C0"/>
                </a:solidFill>
              </a:rPr>
              <a:t>The e-commerce </a:t>
            </a:r>
            <a:r>
              <a:rPr lang="fr-CH" altLang="en-US" sz="4900" b="1" dirty="0" err="1" smtClean="0">
                <a:solidFill>
                  <a:srgbClr val="0070C0"/>
                </a:solidFill>
              </a:rPr>
              <a:t>divide</a:t>
            </a:r>
            <a:r>
              <a:rPr lang="fr-CH" altLang="en-US" sz="4900" b="1" dirty="0" smtClean="0">
                <a:solidFill>
                  <a:srgbClr val="0070C0"/>
                </a:solidFill>
              </a:rPr>
              <a:t> </a:t>
            </a:r>
            <a:r>
              <a:rPr lang="fr-CH" altLang="en-US" sz="4900" b="1" dirty="0" err="1" smtClean="0">
                <a:solidFill>
                  <a:srgbClr val="0070C0"/>
                </a:solidFill>
              </a:rPr>
              <a:t>is</a:t>
            </a:r>
            <a:r>
              <a:rPr lang="fr-CH" altLang="en-US" sz="4900" b="1" dirty="0" smtClean="0">
                <a:solidFill>
                  <a:srgbClr val="0070C0"/>
                </a:solidFill>
              </a:rPr>
              <a:t> </a:t>
            </a:r>
            <a:r>
              <a:rPr lang="fr-CH" altLang="en-US" sz="4900" b="1" dirty="0" err="1" smtClean="0">
                <a:solidFill>
                  <a:srgbClr val="0070C0"/>
                </a:solidFill>
              </a:rPr>
              <a:t>still</a:t>
            </a:r>
            <a:r>
              <a:rPr lang="fr-CH" altLang="en-US" sz="4900" b="1" dirty="0" smtClean="0">
                <a:solidFill>
                  <a:srgbClr val="0070C0"/>
                </a:solidFill>
              </a:rPr>
              <a:t> </a:t>
            </a:r>
            <a:r>
              <a:rPr lang="fr-CH" altLang="en-US" sz="4900" b="1" dirty="0" err="1" smtClean="0">
                <a:solidFill>
                  <a:srgbClr val="0070C0"/>
                </a:solidFill>
              </a:rPr>
              <a:t>huge</a:t>
            </a:r>
            <a:r>
              <a:rPr lang="fr-CH" altLang="en-US" sz="4900" b="1" dirty="0" smtClean="0">
                <a:solidFill>
                  <a:srgbClr val="0070C0"/>
                </a:solidFill>
              </a:rPr>
              <a:t/>
            </a:r>
            <a:br>
              <a:rPr lang="fr-CH" altLang="en-US" sz="4900" b="1" dirty="0" smtClean="0">
                <a:solidFill>
                  <a:srgbClr val="0070C0"/>
                </a:solidFill>
              </a:rPr>
            </a:br>
            <a:r>
              <a:rPr lang="fr-CH" altLang="en-US" sz="2000" i="1" dirty="0" err="1" smtClean="0">
                <a:effectLst>
                  <a:outerShdw blurRad="38100" dist="38100" dir="2700000" algn="tl">
                    <a:srgbClr val="C0C0C0"/>
                  </a:outerShdw>
                </a:effectLst>
              </a:rPr>
              <a:t>Share</a:t>
            </a:r>
            <a:r>
              <a:rPr lang="fr-CH" altLang="en-US" sz="2000" i="1" dirty="0" smtClean="0">
                <a:effectLst>
                  <a:outerShdw blurRad="38100" dist="38100" dir="2700000" algn="tl">
                    <a:srgbClr val="C0C0C0"/>
                  </a:outerShdw>
                </a:effectLst>
              </a:rPr>
              <a:t> of </a:t>
            </a:r>
            <a:r>
              <a:rPr lang="fr-CH" altLang="en-US" sz="2000" i="1" dirty="0" err="1" smtClean="0">
                <a:effectLst>
                  <a:outerShdw blurRad="38100" dist="38100" dir="2700000" algn="tl">
                    <a:srgbClr val="C0C0C0"/>
                  </a:outerShdw>
                </a:effectLst>
              </a:rPr>
              <a:t>individuals</a:t>
            </a:r>
            <a:r>
              <a:rPr lang="fr-CH" altLang="en-US" sz="2000" i="1" dirty="0" smtClean="0">
                <a:effectLst>
                  <a:outerShdw blurRad="38100" dist="38100" dir="2700000" algn="tl">
                    <a:srgbClr val="C0C0C0"/>
                  </a:outerShdw>
                </a:effectLst>
              </a:rPr>
              <a:t> </a:t>
            </a:r>
            <a:r>
              <a:rPr lang="fr-CH" altLang="en-US" sz="2000" i="1" dirty="0" err="1" smtClean="0">
                <a:effectLst>
                  <a:outerShdw blurRad="38100" dist="38100" dir="2700000" algn="tl">
                    <a:srgbClr val="C0C0C0"/>
                  </a:outerShdw>
                </a:effectLst>
              </a:rPr>
              <a:t>purchasing</a:t>
            </a:r>
            <a:r>
              <a:rPr lang="fr-CH" altLang="en-US" sz="2000" i="1" dirty="0" smtClean="0">
                <a:effectLst>
                  <a:outerShdw blurRad="38100" dist="38100" dir="2700000" algn="tl">
                    <a:srgbClr val="C0C0C0"/>
                  </a:outerShdw>
                </a:effectLst>
              </a:rPr>
              <a:t> online 2013</a:t>
            </a:r>
            <a:endParaRPr lang="en-US" altLang="en-US" sz="2200" i="1" dirty="0" smtClean="0">
              <a:effectLst>
                <a:outerShdw blurRad="38100" dist="38100" dir="2700000" algn="tl">
                  <a:srgbClr val="C0C0C0"/>
                </a:outerShdw>
              </a:effectLst>
            </a:endParaRPr>
          </a:p>
        </p:txBody>
      </p:sp>
      <p:sp>
        <p:nvSpPr>
          <p:cNvPr id="9219" name="TextBox 4"/>
          <p:cNvSpPr txBox="1">
            <a:spLocks noChangeArrowheads="1"/>
          </p:cNvSpPr>
          <p:nvPr/>
        </p:nvSpPr>
        <p:spPr bwMode="auto">
          <a:xfrm>
            <a:off x="684213" y="6557962"/>
            <a:ext cx="72009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HelveticaNeueLT Std Med" pitchFamily="34" charset="0"/>
                <a:ea typeface="ＭＳ Ｐゴシック" pitchFamily="34" charset="-128"/>
                <a:cs typeface="Arial" charset="0"/>
              </a:defRPr>
            </a:lvl1pPr>
            <a:lvl2pPr>
              <a:defRPr sz="2200">
                <a:solidFill>
                  <a:schemeClr val="tx1"/>
                </a:solidFill>
                <a:latin typeface="HelveticaNeueLT Std Med" pitchFamily="34" charset="0"/>
                <a:ea typeface="ＭＳ Ｐゴシック" pitchFamily="34" charset="-128"/>
                <a:cs typeface="Arial" charset="0"/>
              </a:defRPr>
            </a:lvl2pPr>
            <a:lvl3pPr>
              <a:defRPr sz="2200">
                <a:solidFill>
                  <a:schemeClr val="tx1"/>
                </a:solidFill>
                <a:latin typeface="HelveticaNeueLT Std Med" pitchFamily="34" charset="0"/>
                <a:ea typeface="ＭＳ Ｐゴシック" pitchFamily="34" charset="-128"/>
                <a:cs typeface="Arial" charset="0"/>
              </a:defRPr>
            </a:lvl3pPr>
            <a:lvl4pPr>
              <a:defRPr sz="2000">
                <a:solidFill>
                  <a:schemeClr val="tx1"/>
                </a:solidFill>
                <a:latin typeface="HelveticaNeueLT Std Med" pitchFamily="34" charset="0"/>
                <a:ea typeface="ＭＳ Ｐゴシック" pitchFamily="34" charset="-128"/>
                <a:cs typeface="Arial" charset="0"/>
              </a:defRPr>
            </a:lvl4pPr>
            <a:lvl5pPr>
              <a:defRPr sz="2000">
                <a:solidFill>
                  <a:schemeClr val="tx1"/>
                </a:solidFill>
                <a:latin typeface="HelveticaNeueLT Std Med" pitchFamily="34" charset="0"/>
                <a:ea typeface="ＭＳ Ｐゴシック" pitchFamily="34" charset="-128"/>
                <a:cs typeface="Arial" charset="0"/>
              </a:defRPr>
            </a:lvl5pPr>
            <a:lvl6pPr>
              <a:defRPr sz="2000">
                <a:solidFill>
                  <a:schemeClr val="tx1"/>
                </a:solidFill>
                <a:latin typeface="HelveticaNeueLT Std Med" pitchFamily="34" charset="0"/>
                <a:ea typeface="ＭＳ Ｐゴシック" pitchFamily="34" charset="-128"/>
                <a:cs typeface="Arial" charset="0"/>
              </a:defRPr>
            </a:lvl6pPr>
            <a:lvl7pPr>
              <a:defRPr sz="2000">
                <a:solidFill>
                  <a:schemeClr val="tx1"/>
                </a:solidFill>
                <a:latin typeface="HelveticaNeueLT Std Med" pitchFamily="34" charset="0"/>
                <a:ea typeface="ＭＳ Ｐゴシック" pitchFamily="34" charset="-128"/>
                <a:cs typeface="Arial" charset="0"/>
              </a:defRPr>
            </a:lvl7pPr>
            <a:lvl8pPr>
              <a:defRPr sz="2000">
                <a:solidFill>
                  <a:schemeClr val="tx1"/>
                </a:solidFill>
                <a:latin typeface="HelveticaNeueLT Std Med" pitchFamily="34" charset="0"/>
                <a:ea typeface="ＭＳ Ｐゴシック" pitchFamily="34" charset="-128"/>
                <a:cs typeface="Arial" charset="0"/>
              </a:defRPr>
            </a:lvl8pPr>
            <a:lvl9pPr>
              <a:defRPr sz="2000">
                <a:solidFill>
                  <a:schemeClr val="tx1"/>
                </a:solidFill>
                <a:latin typeface="HelveticaNeueLT Std Med" pitchFamily="34" charset="0"/>
                <a:ea typeface="ＭＳ Ｐゴシック" pitchFamily="34" charset="-128"/>
                <a:cs typeface="Arial" charset="0"/>
              </a:defRPr>
            </a:lvl9pPr>
          </a:lstStyle>
          <a:p>
            <a:r>
              <a:rPr lang="fr-CH" altLang="en-US" sz="1200" i="1" dirty="0">
                <a:latin typeface="Calibri" pitchFamily="34" charset="0"/>
              </a:rPr>
              <a:t>Source: </a:t>
            </a:r>
            <a:r>
              <a:rPr lang="fr-CH" altLang="en-US" sz="1200" dirty="0">
                <a:latin typeface="Calibri" pitchFamily="34" charset="0"/>
              </a:rPr>
              <a:t>UNCTAD, </a:t>
            </a:r>
            <a:r>
              <a:rPr lang="fr-CH" altLang="en-US" sz="1200" dirty="0" err="1">
                <a:latin typeface="Calibri" pitchFamily="34" charset="0"/>
              </a:rPr>
              <a:t>based</a:t>
            </a:r>
            <a:r>
              <a:rPr lang="fr-CH" altLang="en-US" sz="1200" dirty="0">
                <a:latin typeface="Calibri" pitchFamily="34" charset="0"/>
              </a:rPr>
              <a:t> on Eurostat, ITU and national data (in </a:t>
            </a:r>
            <a:r>
              <a:rPr lang="fr-CH" altLang="en-US" sz="1200" dirty="0" err="1">
                <a:latin typeface="Calibri" pitchFamily="34" charset="0"/>
              </a:rPr>
              <a:t>red</a:t>
            </a:r>
            <a:r>
              <a:rPr lang="fr-CH" altLang="en-US" sz="1200" dirty="0">
                <a:latin typeface="Calibri" pitchFamily="34" charset="0"/>
              </a:rPr>
              <a:t>).</a:t>
            </a:r>
            <a:endParaRPr lang="en-US" altLang="en-US" sz="1200" dirty="0">
              <a:latin typeface="Calibri" pitchFamily="34" charset="0"/>
            </a:endParaRPr>
          </a:p>
        </p:txBody>
      </p:sp>
      <p:pic>
        <p:nvPicPr>
          <p:cNvPr id="9220"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450" y="1195410"/>
            <a:ext cx="9115550" cy="536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16092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908720"/>
          </a:xfrm>
        </p:spPr>
        <p:txBody>
          <a:bodyPr>
            <a:normAutofit fontScale="90000"/>
          </a:bodyPr>
          <a:lstStyle/>
          <a:p>
            <a:r>
              <a:rPr lang="en-GB" b="1" dirty="0" smtClean="0">
                <a:solidFill>
                  <a:srgbClr val="0070C0"/>
                </a:solidFill>
              </a:rPr>
              <a:t>e-Commerce transaction value chain</a:t>
            </a:r>
            <a:endParaRPr lang="en-GB" b="1" dirty="0">
              <a:solidFill>
                <a:srgbClr val="0070C0"/>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915" y="728314"/>
            <a:ext cx="7795627" cy="6058512"/>
          </a:xfrm>
          <a:prstGeom prst="rect">
            <a:avLst/>
          </a:prstGeom>
        </p:spPr>
      </p:pic>
      <p:sp>
        <p:nvSpPr>
          <p:cNvPr id="8" name="TextBox 7"/>
          <p:cNvSpPr txBox="1"/>
          <p:nvPr/>
        </p:nvSpPr>
        <p:spPr>
          <a:xfrm rot="16200000">
            <a:off x="-1191381" y="5118414"/>
            <a:ext cx="3171395" cy="307777"/>
          </a:xfrm>
          <a:prstGeom prst="rect">
            <a:avLst/>
          </a:prstGeom>
          <a:noFill/>
        </p:spPr>
        <p:txBody>
          <a:bodyPr wrap="square" rtlCol="0">
            <a:spAutoFit/>
          </a:bodyPr>
          <a:lstStyle/>
          <a:p>
            <a:r>
              <a:rPr lang="fr-CH" sz="1400" i="1" dirty="0" smtClean="0"/>
              <a:t>Source: UNCTAD, 2015</a:t>
            </a:r>
            <a:endParaRPr lang="en-GB" sz="1400" i="1" dirty="0"/>
          </a:p>
        </p:txBody>
      </p:sp>
    </p:spTree>
    <p:extLst>
      <p:ext uri="{BB962C8B-B14F-4D97-AF65-F5344CB8AC3E}">
        <p14:creationId xmlns:p14="http://schemas.microsoft.com/office/powerpoint/2010/main" val="9778176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5192"/>
            <a:ext cx="8229600" cy="908720"/>
          </a:xfrm>
        </p:spPr>
        <p:txBody>
          <a:bodyPr>
            <a:normAutofit/>
          </a:bodyPr>
          <a:lstStyle/>
          <a:p>
            <a:r>
              <a:rPr lang="fr-CH" b="1" dirty="0" smtClean="0">
                <a:solidFill>
                  <a:srgbClr val="0070C0"/>
                </a:solidFill>
              </a:rPr>
              <a:t>A key e-Commerce </a:t>
            </a:r>
            <a:r>
              <a:rPr lang="fr-CH" b="1" dirty="0" smtClean="0">
                <a:solidFill>
                  <a:srgbClr val="FF0000"/>
                </a:solidFill>
              </a:rPr>
              <a:t>challenge</a:t>
            </a:r>
            <a:endParaRPr lang="en-GB" b="1" dirty="0">
              <a:solidFill>
                <a:srgbClr val="FF0000"/>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5616" y="908720"/>
            <a:ext cx="5689605" cy="5564284"/>
          </a:xfrm>
          <a:prstGeom prst="rect">
            <a:avLst/>
          </a:prstGeom>
        </p:spPr>
      </p:pic>
      <p:sp>
        <p:nvSpPr>
          <p:cNvPr id="7" name="TextBox 6"/>
          <p:cNvSpPr txBox="1"/>
          <p:nvPr/>
        </p:nvSpPr>
        <p:spPr>
          <a:xfrm>
            <a:off x="5255568" y="3724493"/>
            <a:ext cx="3888432" cy="1938992"/>
          </a:xfrm>
          <a:prstGeom prst="rect">
            <a:avLst/>
          </a:prstGeom>
          <a:solidFill>
            <a:schemeClr val="accent1">
              <a:alpha val="75000"/>
            </a:schemeClr>
          </a:solidFill>
        </p:spPr>
        <p:txBody>
          <a:bodyPr wrap="square" rtlCol="0">
            <a:spAutoFit/>
          </a:bodyPr>
          <a:lstStyle/>
          <a:p>
            <a:pPr algn="ctr"/>
            <a:r>
              <a:rPr lang="en-GB" sz="4000" b="1" dirty="0" smtClean="0">
                <a:solidFill>
                  <a:schemeClr val="bg1"/>
                </a:solidFill>
              </a:rPr>
              <a:t>goods are still delivered physically</a:t>
            </a:r>
            <a:endParaRPr lang="en-GB" sz="4000" b="1" dirty="0">
              <a:solidFill>
                <a:schemeClr val="bg1"/>
              </a:solidFill>
            </a:endParaRPr>
          </a:p>
        </p:txBody>
      </p:sp>
    </p:spTree>
    <p:extLst>
      <p:ext uri="{BB962C8B-B14F-4D97-AF65-F5344CB8AC3E}">
        <p14:creationId xmlns:p14="http://schemas.microsoft.com/office/powerpoint/2010/main" val="24638690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1143000"/>
          </a:xfrm>
        </p:spPr>
        <p:txBody>
          <a:bodyPr>
            <a:normAutofit/>
          </a:bodyPr>
          <a:lstStyle/>
          <a:p>
            <a:r>
              <a:rPr lang="en-GB" sz="4000" b="1" dirty="0" smtClean="0">
                <a:solidFill>
                  <a:srgbClr val="0070C0"/>
                </a:solidFill>
                <a:latin typeface="Arial" panose="020B0604020202020204" pitchFamily="34" charset="0"/>
                <a:cs typeface="Arial" panose="020B0604020202020204" pitchFamily="34" charset="0"/>
              </a:rPr>
              <a:t>e-Commerce enabling framework</a:t>
            </a:r>
            <a:endParaRPr lang="en-GB" sz="4000" b="1" dirty="0">
              <a:solidFill>
                <a:srgbClr val="0070C0"/>
              </a:solidFill>
              <a:latin typeface="Arial" panose="020B0604020202020204" pitchFamily="34" charset="0"/>
              <a:cs typeface="Arial" panose="020B0604020202020204" pitchFamily="34" charset="0"/>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63688" y="980728"/>
            <a:ext cx="5847496" cy="5073427"/>
          </a:xfrm>
        </p:spPr>
      </p:pic>
      <p:sp>
        <p:nvSpPr>
          <p:cNvPr id="5" name="TextBox 4"/>
          <p:cNvSpPr txBox="1"/>
          <p:nvPr/>
        </p:nvSpPr>
        <p:spPr>
          <a:xfrm>
            <a:off x="1835696" y="6165304"/>
            <a:ext cx="1800200" cy="369332"/>
          </a:xfrm>
          <a:prstGeom prst="rect">
            <a:avLst/>
          </a:prstGeom>
          <a:noFill/>
        </p:spPr>
        <p:txBody>
          <a:bodyPr wrap="square" rtlCol="0">
            <a:spAutoFit/>
          </a:bodyPr>
          <a:lstStyle/>
          <a:p>
            <a:r>
              <a:rPr lang="fr-CH" i="1" dirty="0" smtClean="0"/>
              <a:t>Source: UNCTAD</a:t>
            </a:r>
            <a:endParaRPr lang="en-GB" i="1" dirty="0"/>
          </a:p>
        </p:txBody>
      </p:sp>
      <p:sp>
        <p:nvSpPr>
          <p:cNvPr id="6" name="Oval 5"/>
          <p:cNvSpPr/>
          <p:nvPr/>
        </p:nvSpPr>
        <p:spPr>
          <a:xfrm>
            <a:off x="4716016" y="1628800"/>
            <a:ext cx="2808312" cy="1495697"/>
          </a:xfrm>
          <a:prstGeom prst="ellipse">
            <a:avLst/>
          </a:prstGeom>
          <a:solidFill>
            <a:schemeClr val="accent1">
              <a:alpha val="33000"/>
            </a:schemeClr>
          </a:solid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81645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16"/>
          <p:cNvSpPr>
            <a:spLocks noGrp="1"/>
          </p:cNvSpPr>
          <p:nvPr>
            <p:ph type="title"/>
          </p:nvPr>
        </p:nvSpPr>
        <p:spPr>
          <a:xfrm>
            <a:off x="471731" y="93902"/>
            <a:ext cx="8229600" cy="1143000"/>
          </a:xfrm>
          <a:solidFill>
            <a:srgbClr val="0070C0">
              <a:alpha val="49000"/>
            </a:srgbClr>
          </a:solidFill>
        </p:spPr>
        <p:txBody>
          <a:bodyPr/>
          <a:lstStyle/>
          <a:p>
            <a:r>
              <a:rPr lang="en-US" b="1" dirty="0">
                <a:solidFill>
                  <a:schemeClr val="bg1"/>
                </a:solidFill>
              </a:rPr>
              <a:t>What is Trade Facilitation</a:t>
            </a:r>
            <a:r>
              <a:rPr lang="en-US" b="1" dirty="0" smtClean="0">
                <a:solidFill>
                  <a:schemeClr val="bg1"/>
                </a:solidFill>
              </a:rPr>
              <a:t>?</a:t>
            </a:r>
            <a:endParaRPr lang="fr-FR" b="1" dirty="0">
              <a:solidFill>
                <a:schemeClr val="bg1"/>
              </a:solidFill>
            </a:endParaRPr>
          </a:p>
        </p:txBody>
      </p:sp>
      <p:sp>
        <p:nvSpPr>
          <p:cNvPr id="2" name="Espace réservé du numéro de diapositive 1"/>
          <p:cNvSpPr>
            <a:spLocks noGrp="1"/>
          </p:cNvSpPr>
          <p:nvPr>
            <p:ph type="sldNum" sz="quarter" idx="12"/>
          </p:nvPr>
        </p:nvSpPr>
        <p:spPr/>
        <p:txBody>
          <a:bodyPr/>
          <a:lstStyle/>
          <a:p>
            <a:pPr>
              <a:defRPr/>
            </a:pPr>
            <a:fld id="{E7A6741F-473A-4EFB-B132-0C714658AC40}" type="slidenum">
              <a:rPr lang="it-IT" smtClean="0"/>
              <a:pPr>
                <a:defRPr/>
              </a:pPr>
              <a:t>13</a:t>
            </a:fld>
            <a:endParaRPr lang="it-IT"/>
          </a:p>
        </p:txBody>
      </p:sp>
      <p:sp>
        <p:nvSpPr>
          <p:cNvPr id="3" name="Oval 3"/>
          <p:cNvSpPr>
            <a:spLocks noChangeArrowheads="1"/>
          </p:cNvSpPr>
          <p:nvPr/>
        </p:nvSpPr>
        <p:spPr bwMode="auto">
          <a:xfrm>
            <a:off x="2462020" y="1236902"/>
            <a:ext cx="4302125" cy="1814512"/>
          </a:xfrm>
          <a:prstGeom prst="ellipse">
            <a:avLst/>
          </a:prstGeom>
          <a:solidFill>
            <a:schemeClr val="accent1">
              <a:lumMod val="60000"/>
              <a:lumOff val="40000"/>
            </a:schemeClr>
          </a:solidFill>
          <a:ln w="9525">
            <a:solidFill>
              <a:srgbClr val="000000"/>
            </a:solidFill>
            <a:round/>
            <a:headEnd/>
            <a:tailEnd/>
          </a:ln>
          <a:effectLst>
            <a:innerShdw blurRad="63500" dist="50800" dir="8100000">
              <a:prstClr val="black">
                <a:alpha val="50000"/>
              </a:prstClr>
            </a:innerShdw>
          </a:effectLst>
        </p:spPr>
        <p:txBody>
          <a:bodyPr lIns="42200" tIns="21100" rIns="42200" bIns="21100" anchor="ctr"/>
          <a:lstStyle>
            <a:lvl1pPr defTabSz="422275">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422275">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422275">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422275">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422275">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2227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2227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2227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2227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800" b="1" cap="small" dirty="0">
                <a:latin typeface="Gill Sans"/>
                <a:ea typeface="儷黑 Pro"/>
                <a:cs typeface="儷黑 Pro"/>
                <a:sym typeface="Gill Sans"/>
              </a:rPr>
              <a:t>TRADE</a:t>
            </a:r>
            <a:r>
              <a:rPr lang="en-US" altLang="en-US" sz="2800" b="1" cap="small" dirty="0">
                <a:solidFill>
                  <a:srgbClr val="FFFFFF"/>
                </a:solidFill>
                <a:latin typeface="Gill Sans"/>
                <a:ea typeface="儷黑 Pro"/>
                <a:cs typeface="儷黑 Pro"/>
                <a:sym typeface="Gill Sans"/>
              </a:rPr>
              <a:t> </a:t>
            </a:r>
            <a:r>
              <a:rPr lang="en-US" altLang="en-US" sz="2800" b="1" cap="small" dirty="0">
                <a:latin typeface="Gill Sans"/>
                <a:ea typeface="儷黑 Pro"/>
                <a:cs typeface="儷黑 Pro"/>
                <a:sym typeface="Gill Sans"/>
              </a:rPr>
              <a:t>FACILITATION</a:t>
            </a:r>
            <a:r>
              <a:rPr lang="en-US" altLang="en-US" sz="2800" b="1" cap="small" dirty="0">
                <a:solidFill>
                  <a:srgbClr val="FFFFFF"/>
                </a:solidFill>
                <a:latin typeface="Gill Sans"/>
                <a:ea typeface="儷黑 Pro"/>
                <a:cs typeface="儷黑 Pro"/>
                <a:sym typeface="Gill Sans"/>
              </a:rPr>
              <a:t> </a:t>
            </a:r>
            <a:endParaRPr lang="en-US" altLang="en-US" sz="1500" b="1" cap="small" dirty="0">
              <a:latin typeface="Gill Sans"/>
              <a:ea typeface="儷黑 Pro"/>
              <a:cs typeface="儷黑 Pro"/>
              <a:sym typeface="Gill Sans"/>
            </a:endParaRPr>
          </a:p>
        </p:txBody>
      </p:sp>
      <p:sp>
        <p:nvSpPr>
          <p:cNvPr id="4" name="AutoShape 4"/>
          <p:cNvSpPr>
            <a:spLocks noChangeArrowheads="1"/>
          </p:cNvSpPr>
          <p:nvPr/>
        </p:nvSpPr>
        <p:spPr bwMode="auto">
          <a:xfrm rot="7531792">
            <a:off x="1414452" y="2948524"/>
            <a:ext cx="966788" cy="690562"/>
          </a:xfrm>
          <a:prstGeom prst="rightArrow">
            <a:avLst>
              <a:gd name="adj1" fmla="val 50000"/>
              <a:gd name="adj2" fmla="val 35000"/>
            </a:avLst>
          </a:prstGeom>
          <a:solidFill>
            <a:schemeClr val="accent1">
              <a:lumMod val="50000"/>
            </a:schemeClr>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5" name="AutoShape 5"/>
          <p:cNvSpPr>
            <a:spLocks noChangeArrowheads="1"/>
          </p:cNvSpPr>
          <p:nvPr/>
        </p:nvSpPr>
        <p:spPr bwMode="auto">
          <a:xfrm rot="3365370">
            <a:off x="6901785" y="2954326"/>
            <a:ext cx="966788" cy="690562"/>
          </a:xfrm>
          <a:prstGeom prst="rightArrow">
            <a:avLst>
              <a:gd name="adj1" fmla="val 50000"/>
              <a:gd name="adj2" fmla="val 35000"/>
            </a:avLst>
          </a:prstGeom>
          <a:solidFill>
            <a:schemeClr val="accent1">
              <a:lumMod val="50000"/>
            </a:schemeClr>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6" name="AutoShape 6"/>
          <p:cNvSpPr>
            <a:spLocks noChangeArrowheads="1"/>
          </p:cNvSpPr>
          <p:nvPr/>
        </p:nvSpPr>
        <p:spPr bwMode="auto">
          <a:xfrm rot="5400000">
            <a:off x="4324349" y="3114921"/>
            <a:ext cx="630238" cy="690563"/>
          </a:xfrm>
          <a:prstGeom prst="rightArrow">
            <a:avLst>
              <a:gd name="adj1" fmla="val 50000"/>
              <a:gd name="adj2" fmla="val 25000"/>
            </a:avLst>
          </a:prstGeom>
          <a:solidFill>
            <a:schemeClr val="accent1">
              <a:lumMod val="50000"/>
            </a:schemeClr>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 name="AutoShape 7"/>
          <p:cNvSpPr>
            <a:spLocks noChangeArrowheads="1"/>
          </p:cNvSpPr>
          <p:nvPr/>
        </p:nvSpPr>
        <p:spPr bwMode="auto">
          <a:xfrm rot="5400000">
            <a:off x="4379913" y="4302134"/>
            <a:ext cx="519112" cy="690563"/>
          </a:xfrm>
          <a:prstGeom prst="rightArrow">
            <a:avLst>
              <a:gd name="adj1" fmla="val 50000"/>
              <a:gd name="adj2" fmla="val 25000"/>
            </a:avLst>
          </a:prstGeom>
          <a:solidFill>
            <a:schemeClr val="accent1">
              <a:lumMod val="50000"/>
            </a:schemeClr>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8" name="Rectangle 8"/>
          <p:cNvSpPr>
            <a:spLocks noChangeArrowheads="1"/>
          </p:cNvSpPr>
          <p:nvPr/>
        </p:nvSpPr>
        <p:spPr bwMode="auto">
          <a:xfrm>
            <a:off x="471731" y="3908068"/>
            <a:ext cx="2420991" cy="444500"/>
          </a:xfrm>
          <a:prstGeom prst="rect">
            <a:avLst/>
          </a:prstGeom>
          <a:solidFill>
            <a:schemeClr val="tx2">
              <a:lumMod val="50000"/>
            </a:schemeClr>
          </a:solidFill>
          <a:ln w="9525">
            <a:solidFill>
              <a:schemeClr val="tx2"/>
            </a:solidFill>
            <a:miter lim="800000"/>
            <a:headEnd/>
            <a:tailEnd/>
          </a:ln>
        </p:spPr>
        <p:txBody>
          <a:bodyPr lIns="42200" tIns="21100" rIns="42200" bIns="21100" anchor="ctr"/>
          <a:lstStyle>
            <a:lvl1pPr defTabSz="422275">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422275">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422275">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422275">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422275">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2227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2227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2227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2227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000" b="1" cap="small">
                <a:solidFill>
                  <a:srgbClr val="FFFFFF"/>
                </a:solidFill>
                <a:latin typeface="Gill Sans"/>
                <a:ea typeface="儷黑 Pro"/>
                <a:cs typeface="儷黑 Pro"/>
                <a:sym typeface="Gill Sans"/>
              </a:rPr>
              <a:t>Simplification</a:t>
            </a:r>
            <a:r>
              <a:rPr lang="en-US" altLang="en-US" sz="1800" b="1" cap="small">
                <a:solidFill>
                  <a:srgbClr val="FFFFFF"/>
                </a:solidFill>
                <a:latin typeface="Gill Sans"/>
                <a:ea typeface="儷黑 Pro"/>
                <a:cs typeface="儷黑 Pro"/>
                <a:sym typeface="Gill Sans"/>
              </a:rPr>
              <a:t>  </a:t>
            </a:r>
            <a:endParaRPr lang="th-TH" altLang="en-US" sz="1800" b="1" cap="small">
              <a:solidFill>
                <a:srgbClr val="FFFFFF"/>
              </a:solidFill>
              <a:latin typeface="Gill Sans"/>
              <a:ea typeface="儷黑 Pro"/>
              <a:cs typeface="儷黑 Pro"/>
              <a:sym typeface="Gill Sans"/>
            </a:endParaRPr>
          </a:p>
        </p:txBody>
      </p:sp>
      <p:sp>
        <p:nvSpPr>
          <p:cNvPr id="9" name="Rectangle 9"/>
          <p:cNvSpPr>
            <a:spLocks noChangeArrowheads="1"/>
          </p:cNvSpPr>
          <p:nvPr/>
        </p:nvSpPr>
        <p:spPr bwMode="auto">
          <a:xfrm>
            <a:off x="3430588" y="3908068"/>
            <a:ext cx="2418983" cy="444500"/>
          </a:xfrm>
          <a:prstGeom prst="rect">
            <a:avLst/>
          </a:prstGeom>
          <a:solidFill>
            <a:schemeClr val="tx2">
              <a:lumMod val="50000"/>
            </a:schemeClr>
          </a:solidFill>
          <a:ln w="9525">
            <a:solidFill>
              <a:schemeClr val="tx2"/>
            </a:solidFill>
            <a:miter lim="800000"/>
            <a:headEnd/>
            <a:tailEnd/>
          </a:ln>
        </p:spPr>
        <p:txBody>
          <a:bodyPr lIns="42200" tIns="21100" rIns="42200" bIns="21100" anchor="ctr"/>
          <a:lstStyle>
            <a:lvl1pPr defTabSz="422275">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422275">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422275">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422275">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422275">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2227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2227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2227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2227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000" b="1" cap="small">
                <a:solidFill>
                  <a:srgbClr val="FFFFFF"/>
                </a:solidFill>
                <a:latin typeface="Gill Sans"/>
                <a:ea typeface="儷黑 Pro"/>
                <a:cs typeface="儷黑 Pro"/>
                <a:sym typeface="Gill Sans"/>
              </a:rPr>
              <a:t>Harmonization</a:t>
            </a:r>
            <a:r>
              <a:rPr lang="en-US" altLang="en-US" sz="1800" b="1" cap="small">
                <a:solidFill>
                  <a:srgbClr val="FFFFFF"/>
                </a:solidFill>
                <a:latin typeface="Gill Sans"/>
                <a:ea typeface="儷黑 Pro"/>
                <a:cs typeface="儷黑 Pro"/>
                <a:sym typeface="Gill Sans"/>
              </a:rPr>
              <a:t> </a:t>
            </a:r>
            <a:r>
              <a:rPr lang="en-US" altLang="en-US" sz="1700" b="1" cap="small">
                <a:solidFill>
                  <a:srgbClr val="FFFFFF"/>
                </a:solidFill>
                <a:latin typeface="Gill Sans"/>
                <a:ea typeface="儷黑 Pro"/>
                <a:cs typeface="儷黑 Pro"/>
                <a:sym typeface="Gill Sans"/>
              </a:rPr>
              <a:t> </a:t>
            </a:r>
            <a:endParaRPr lang="th-TH" altLang="en-US" sz="1700" b="1" cap="small">
              <a:solidFill>
                <a:srgbClr val="FFFFFF"/>
              </a:solidFill>
              <a:latin typeface="Gill Sans"/>
              <a:ea typeface="儷黑 Pro"/>
              <a:cs typeface="儷黑 Pro"/>
              <a:sym typeface="Gill Sans"/>
            </a:endParaRPr>
          </a:p>
        </p:txBody>
      </p:sp>
      <p:sp>
        <p:nvSpPr>
          <p:cNvPr id="10" name="Rectangle 10"/>
          <p:cNvSpPr>
            <a:spLocks noChangeArrowheads="1"/>
          </p:cNvSpPr>
          <p:nvPr/>
        </p:nvSpPr>
        <p:spPr bwMode="auto">
          <a:xfrm>
            <a:off x="6387435" y="3911427"/>
            <a:ext cx="2418984" cy="444500"/>
          </a:xfrm>
          <a:prstGeom prst="rect">
            <a:avLst/>
          </a:prstGeom>
          <a:solidFill>
            <a:schemeClr val="tx2">
              <a:lumMod val="50000"/>
            </a:schemeClr>
          </a:solidFill>
          <a:ln w="9525">
            <a:solidFill>
              <a:schemeClr val="tx2"/>
            </a:solidFill>
            <a:miter lim="800000"/>
            <a:headEnd/>
            <a:tailEnd/>
          </a:ln>
        </p:spPr>
        <p:txBody>
          <a:bodyPr lIns="42200" tIns="21100" rIns="42200" bIns="21100" anchor="ctr"/>
          <a:lstStyle>
            <a:lvl1pPr defTabSz="422275">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422275">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422275">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422275">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422275">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2227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2227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2227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2227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000" b="1" cap="small">
                <a:solidFill>
                  <a:srgbClr val="FFFFFF"/>
                </a:solidFill>
                <a:latin typeface="Gill Sans"/>
                <a:ea typeface="儷黑 Pro"/>
                <a:cs typeface="儷黑 Pro"/>
                <a:sym typeface="Gill Sans"/>
              </a:rPr>
              <a:t>Standardization</a:t>
            </a:r>
            <a:r>
              <a:rPr lang="en-US" altLang="en-US" sz="1800" b="1" cap="small">
                <a:solidFill>
                  <a:srgbClr val="FFFFFF"/>
                </a:solidFill>
                <a:latin typeface="Gill Sans"/>
                <a:ea typeface="儷黑 Pro"/>
                <a:cs typeface="儷黑 Pro"/>
                <a:sym typeface="Gill Sans"/>
              </a:rPr>
              <a:t> </a:t>
            </a:r>
            <a:endParaRPr lang="th-TH" altLang="en-US" sz="1800" b="1" cap="small">
              <a:solidFill>
                <a:srgbClr val="FFFFFF"/>
              </a:solidFill>
              <a:latin typeface="Gill Sans"/>
              <a:ea typeface="儷黑 Pro"/>
              <a:cs typeface="儷黑 Pro"/>
              <a:sym typeface="Gill Sans"/>
            </a:endParaRPr>
          </a:p>
        </p:txBody>
      </p:sp>
      <p:sp>
        <p:nvSpPr>
          <p:cNvPr id="11" name="AutoShape 11"/>
          <p:cNvSpPr>
            <a:spLocks noChangeArrowheads="1"/>
          </p:cNvSpPr>
          <p:nvPr/>
        </p:nvSpPr>
        <p:spPr bwMode="auto">
          <a:xfrm rot="5400000">
            <a:off x="7337370" y="4302927"/>
            <a:ext cx="519112" cy="688975"/>
          </a:xfrm>
          <a:prstGeom prst="rightArrow">
            <a:avLst>
              <a:gd name="adj1" fmla="val 50000"/>
              <a:gd name="adj2" fmla="val 25000"/>
            </a:avLst>
          </a:prstGeom>
          <a:solidFill>
            <a:schemeClr val="accent1">
              <a:lumMod val="50000"/>
            </a:schemeClr>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12" name="AutoShape 12"/>
          <p:cNvSpPr>
            <a:spLocks noChangeArrowheads="1"/>
          </p:cNvSpPr>
          <p:nvPr/>
        </p:nvSpPr>
        <p:spPr bwMode="auto">
          <a:xfrm rot="5400000">
            <a:off x="1421663" y="4302133"/>
            <a:ext cx="519112" cy="690562"/>
          </a:xfrm>
          <a:prstGeom prst="rightArrow">
            <a:avLst>
              <a:gd name="adj1" fmla="val 50000"/>
              <a:gd name="adj2" fmla="val 25000"/>
            </a:avLst>
          </a:prstGeom>
          <a:solidFill>
            <a:schemeClr val="accent1">
              <a:lumMod val="50000"/>
            </a:schemeClr>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13" name="Rectangle 13"/>
          <p:cNvSpPr>
            <a:spLocks noChangeArrowheads="1"/>
          </p:cNvSpPr>
          <p:nvPr/>
        </p:nvSpPr>
        <p:spPr bwMode="auto">
          <a:xfrm>
            <a:off x="471732" y="4947407"/>
            <a:ext cx="2420991" cy="1289904"/>
          </a:xfrm>
          <a:prstGeom prst="rect">
            <a:avLst/>
          </a:prstGeom>
          <a:solidFill>
            <a:schemeClr val="accent1">
              <a:lumMod val="60000"/>
              <a:lumOff val="40000"/>
            </a:schemeClr>
          </a:solidFill>
          <a:ln w="9525">
            <a:solidFill>
              <a:schemeClr val="tx2"/>
            </a:solidFill>
            <a:miter lim="800000"/>
            <a:headEnd/>
            <a:tailEnd/>
          </a:ln>
          <a:effectLst>
            <a:outerShdw blurRad="50800" dist="38100" dir="8100000" algn="tr" rotWithShape="0">
              <a:prstClr val="black">
                <a:alpha val="40000"/>
              </a:prstClr>
            </a:outerShdw>
          </a:effectLst>
        </p:spPr>
        <p:txBody>
          <a:bodyPr lIns="42200" tIns="21100" rIns="42200" bIns="21100"/>
          <a:lstStyle>
            <a:lvl1pPr defTabSz="422275">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422275">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422275">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422275">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422275">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2227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2227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2227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2227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600">
                <a:latin typeface="Gill Sans"/>
                <a:ea typeface="儷黑 Pro"/>
                <a:cs typeface="儷黑 Pro"/>
              </a:rPr>
              <a:t>Process of eliminating all unnecessary elements and duplications in formalities, processes and procedures</a:t>
            </a:r>
            <a:endParaRPr lang="th-TH" altLang="en-US" sz="1600">
              <a:latin typeface="Gill Sans"/>
              <a:ea typeface="儷黑 Pro"/>
              <a:cs typeface="儷黑 Pro"/>
            </a:endParaRPr>
          </a:p>
        </p:txBody>
      </p:sp>
      <p:sp>
        <p:nvSpPr>
          <p:cNvPr id="14" name="Rectangle 14"/>
          <p:cNvSpPr>
            <a:spLocks noChangeArrowheads="1"/>
          </p:cNvSpPr>
          <p:nvPr/>
        </p:nvSpPr>
        <p:spPr bwMode="auto">
          <a:xfrm>
            <a:off x="3430588" y="4947407"/>
            <a:ext cx="2418983" cy="1289904"/>
          </a:xfrm>
          <a:prstGeom prst="rect">
            <a:avLst/>
          </a:prstGeom>
          <a:solidFill>
            <a:schemeClr val="accent1">
              <a:lumMod val="60000"/>
              <a:lumOff val="40000"/>
            </a:schemeClr>
          </a:solidFill>
          <a:ln w="9525">
            <a:solidFill>
              <a:schemeClr val="tx2"/>
            </a:solidFill>
            <a:miter lim="800000"/>
            <a:headEnd/>
            <a:tailEnd/>
          </a:ln>
          <a:effectLst>
            <a:outerShdw blurRad="50800" dist="38100" dir="8100000" algn="tr" rotWithShape="0">
              <a:prstClr val="black">
                <a:alpha val="40000"/>
              </a:prstClr>
            </a:outerShdw>
          </a:effectLst>
        </p:spPr>
        <p:txBody>
          <a:bodyPr lIns="42200" tIns="21100" rIns="42200" bIns="21100"/>
          <a:lstStyle>
            <a:lvl1pPr defTabSz="422275">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422275">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422275">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422275">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422275">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2227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2227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2227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2227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600" dirty="0">
                <a:latin typeface="Gill Sans"/>
                <a:ea typeface="儷黑 Pro"/>
                <a:cs typeface="儷黑 Pro"/>
              </a:rPr>
              <a:t>Alignment of national procedures, operations and documents with international conventions, standards and practices</a:t>
            </a:r>
          </a:p>
        </p:txBody>
      </p:sp>
      <p:sp>
        <p:nvSpPr>
          <p:cNvPr id="15" name="Rectangle 15"/>
          <p:cNvSpPr>
            <a:spLocks noChangeArrowheads="1"/>
          </p:cNvSpPr>
          <p:nvPr/>
        </p:nvSpPr>
        <p:spPr bwMode="auto">
          <a:xfrm>
            <a:off x="6387436" y="4947408"/>
            <a:ext cx="2418983" cy="1289904"/>
          </a:xfrm>
          <a:prstGeom prst="rect">
            <a:avLst/>
          </a:prstGeom>
          <a:solidFill>
            <a:schemeClr val="accent1">
              <a:lumMod val="60000"/>
              <a:lumOff val="40000"/>
            </a:schemeClr>
          </a:solidFill>
          <a:ln w="9525">
            <a:solidFill>
              <a:schemeClr val="tx2"/>
            </a:solidFill>
            <a:miter lim="800000"/>
            <a:headEnd/>
            <a:tailEnd/>
          </a:ln>
          <a:effectLst>
            <a:outerShdw blurRad="50800" dist="38100" dir="8100000" algn="tr" rotWithShape="0">
              <a:prstClr val="black">
                <a:alpha val="40000"/>
              </a:prstClr>
            </a:outerShdw>
          </a:effectLst>
        </p:spPr>
        <p:txBody>
          <a:bodyPr lIns="42200" tIns="21100" rIns="42200" bIns="21100"/>
          <a:lstStyle>
            <a:lvl1pPr defTabSz="422275">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422275">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422275">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422275">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422275">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2227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2227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2227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2227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600" dirty="0">
                <a:latin typeface="Gill Sans"/>
                <a:ea typeface="儷黑 Pro"/>
                <a:cs typeface="儷黑 Pro"/>
              </a:rPr>
              <a:t>Process of developing internationally agreed formats for practices and procedures, documents and information</a:t>
            </a:r>
          </a:p>
        </p:txBody>
      </p:sp>
    </p:spTree>
    <p:extLst>
      <p:ext uri="{BB962C8B-B14F-4D97-AF65-F5344CB8AC3E}">
        <p14:creationId xmlns:p14="http://schemas.microsoft.com/office/powerpoint/2010/main" val="653711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2776"/>
          </a:xfrm>
          <a:solidFill>
            <a:schemeClr val="accent1">
              <a:alpha val="56000"/>
            </a:schemeClr>
          </a:solidFill>
        </p:spPr>
        <p:txBody>
          <a:bodyPr>
            <a:normAutofit/>
          </a:bodyPr>
          <a:lstStyle/>
          <a:p>
            <a:r>
              <a:rPr lang="en-GB" sz="2800" dirty="0" smtClean="0">
                <a:solidFill>
                  <a:schemeClr val="bg1"/>
                </a:solidFill>
                <a:latin typeface="Arial" panose="020B0604020202020204" pitchFamily="34" charset="0"/>
                <a:cs typeface="Arial" panose="020B0604020202020204" pitchFamily="34" charset="0"/>
              </a:rPr>
              <a:t>Postal Services can be key partners in bridging the       e-commerce divide for SMEs</a:t>
            </a:r>
            <a:br>
              <a:rPr lang="en-GB" sz="2800" dirty="0" smtClean="0">
                <a:solidFill>
                  <a:schemeClr val="bg1"/>
                </a:solidFill>
                <a:latin typeface="Arial" panose="020B0604020202020204" pitchFamily="34" charset="0"/>
                <a:cs typeface="Arial" panose="020B0604020202020204" pitchFamily="34" charset="0"/>
              </a:rPr>
            </a:br>
            <a:r>
              <a:rPr lang="en-GB" sz="2800" b="1" dirty="0" smtClean="0">
                <a:solidFill>
                  <a:schemeClr val="bg1"/>
                </a:solidFill>
                <a:latin typeface="Arial" panose="020B0604020202020204" pitchFamily="34" charset="0"/>
                <a:cs typeface="Arial" panose="020B0604020202020204" pitchFamily="34" charset="0"/>
              </a:rPr>
              <a:t>Brazil case</a:t>
            </a:r>
            <a:endParaRPr lang="en-GB" sz="2800" b="1" dirty="0">
              <a:solidFill>
                <a:schemeClr val="bg1"/>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656" y="1531875"/>
            <a:ext cx="9144000" cy="5355007"/>
          </a:xfrm>
          <a:prstGeom prst="rect">
            <a:avLst/>
          </a:prstGeom>
        </p:spPr>
      </p:pic>
    </p:spTree>
    <p:extLst>
      <p:ext uri="{BB962C8B-B14F-4D97-AF65-F5344CB8AC3E}">
        <p14:creationId xmlns:p14="http://schemas.microsoft.com/office/powerpoint/2010/main" val="11363870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208" y="188640"/>
            <a:ext cx="8229600" cy="1143000"/>
          </a:xfrm>
          <a:solidFill>
            <a:schemeClr val="accent1">
              <a:alpha val="53000"/>
            </a:schemeClr>
          </a:solidFill>
        </p:spPr>
        <p:txBody>
          <a:bodyPr>
            <a:normAutofit/>
          </a:bodyPr>
          <a:lstStyle/>
          <a:p>
            <a:r>
              <a:rPr lang="fr-CH" b="1" dirty="0" smtClean="0">
                <a:solidFill>
                  <a:schemeClr val="bg1"/>
                </a:solidFill>
              </a:rPr>
              <a:t>Standards are a Key to Progress</a:t>
            </a:r>
            <a:endParaRPr lang="en-GB" b="1" dirty="0">
              <a:solidFill>
                <a:schemeClr val="bg1"/>
              </a:solidFill>
            </a:endParaRPr>
          </a:p>
        </p:txBody>
      </p:sp>
      <p:sp>
        <p:nvSpPr>
          <p:cNvPr id="4" name="Slide Number Placeholder 3"/>
          <p:cNvSpPr>
            <a:spLocks noGrp="1"/>
          </p:cNvSpPr>
          <p:nvPr>
            <p:ph type="sldNum" sz="quarter" idx="12"/>
          </p:nvPr>
        </p:nvSpPr>
        <p:spPr/>
        <p:txBody>
          <a:bodyPr/>
          <a:lstStyle/>
          <a:p>
            <a:pPr>
              <a:defRPr/>
            </a:pPr>
            <a:fld id="{6042D9F6-4E0E-41D8-BC1F-BF1CE87366CF}" type="slidenum">
              <a:rPr lang="it-IT" smtClean="0"/>
              <a:pPr>
                <a:defRPr/>
              </a:pPr>
              <a:t>15</a:t>
            </a:fld>
            <a:endParaRPr lang="it-IT"/>
          </a:p>
        </p:txBody>
      </p:sp>
      <p:pic>
        <p:nvPicPr>
          <p:cNvPr id="5122" name="Picture 2" descr="http://tfig.unece.org/images/contents/SW-StepbyStep.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1412776"/>
            <a:ext cx="7200800" cy="51278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42565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99222"/>
            <a:ext cx="8534400" cy="576263"/>
          </a:xfrm>
        </p:spPr>
        <p:txBody>
          <a:bodyPr>
            <a:normAutofit fontScale="90000"/>
          </a:bodyPr>
          <a:lstStyle/>
          <a:p>
            <a:r>
              <a:rPr lang="fr-CH" b="1" dirty="0" smtClean="0">
                <a:solidFill>
                  <a:srgbClr val="0070C0"/>
                </a:solidFill>
              </a:rPr>
              <a:t>Single Window: a growing trend</a:t>
            </a:r>
            <a:endParaRPr lang="en-GB" b="1" dirty="0">
              <a:solidFill>
                <a:srgbClr val="0070C0"/>
              </a:solidFill>
            </a:endParaRPr>
          </a:p>
        </p:txBody>
      </p:sp>
      <p:sp>
        <p:nvSpPr>
          <p:cNvPr id="4" name="Slide Number Placeholder 3"/>
          <p:cNvSpPr>
            <a:spLocks noGrp="1"/>
          </p:cNvSpPr>
          <p:nvPr>
            <p:ph type="sldNum" sz="quarter" idx="12"/>
          </p:nvPr>
        </p:nvSpPr>
        <p:spPr/>
        <p:txBody>
          <a:bodyPr/>
          <a:lstStyle/>
          <a:p>
            <a:pPr>
              <a:defRPr/>
            </a:pPr>
            <a:fld id="{6042D9F6-4E0E-41D8-BC1F-BF1CE87366CF}" type="slidenum">
              <a:rPr lang="it-IT" smtClean="0"/>
              <a:pPr>
                <a:defRPr/>
              </a:pPr>
              <a:t>16</a:t>
            </a:fld>
            <a:endParaRPr lang="it-IT"/>
          </a:p>
        </p:txBody>
      </p:sp>
      <p:pic>
        <p:nvPicPr>
          <p:cNvPr id="1026" name="Picture 2" descr="http://www.unece.org/uploads/RTEmagicC_BannerCenter1_jpg_01.jp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1398" y="5591272"/>
            <a:ext cx="5369074" cy="934072"/>
          </a:xfrm>
          <a:prstGeom prst="rect">
            <a:avLst/>
          </a:prstGeom>
          <a:noFill/>
          <a:extLst>
            <a:ext uri="{909E8E84-426E-40DD-AFC4-6F175D3DCCD1}">
              <a14:hiddenFill xmlns:a14="http://schemas.microsoft.com/office/drawing/2010/main">
                <a:solidFill>
                  <a:srgbClr val="FFFFFF"/>
                </a:solidFill>
              </a14:hiddenFill>
            </a:ext>
          </a:extLst>
        </p:spPr>
      </p:pic>
      <p:sp>
        <p:nvSpPr>
          <p:cNvPr id="8" name="AutoShape 4" descr="data:image/jpeg;base64,/9j/4AAQSkZJRgABAQAAAQABAAD/2wCEAAkGBhQSERUUEhIWFRUWFRkUFhQUFRQUFhgWFhUVFRUVFxYdHSYeFxkjHBQUHzAgIycpLCwtFh4xNTAqNSYsLCkBCQoKDgwOGg8PGi4gHyUsLSwtLDUxLyksLC8sKSwpKTUsKSw0LCwsLCwsLCwpLCksLCwvLCwsLCksLDUsLDQsLf/AABEIAHgAUAMBIgACEQEDEQH/xAAaAAABBQEAAAAAAAAAAAAAAAACAAEDBAYF/8QAPhAAAQMBBQILBgQFBQAAAAAAAQACEQMEEiExQQVRBhMiYXGBkZOh0fAUFjJTVLFSYsHxIzNCcpIVY4PS4f/EABsBAAIDAQEBAAAAAAAAAAAAAAEDAgQFBgAH/8QAKhEAAgECBAQFBQAAAAAAAAAAAAECAxESMUFRBCGRoQUTFCLwFTJSgcH/2gAMAwEAAhEDEQA/ANwCnhPeOhnmKQPV9uxfPEjpbjJwnc2ElJRPXJqWSlaoqeSlatGlkhEsyZqGvawwDBznHBrGC852+BuGpMALOcMLRd4jlll6o5t4F4uyzCobpE3TjBwK5tTa1Vpc4W5rnRkKZE/zLgMsxBOgGBgSYWpSp3SZVnPQ2tO2v/qoPaN4LHkdIaZ7JXTovBAIMg6rKbF4W0RQZx1eagbyyGudjdNTMNj4dM8IxK09je1zQ5hlrgHAjIhwBkK1FWEtmeRSqn+p0vm0/wDNvmnG06Xzaf8Am3zXIxo1PxfQ1nOO5dp7j+xSuqqNqUvm08Pzt80Z2nR+dT7xmXarUaE2vtfQX5kVqW2KVqot2rR+dT7xnmpG7Wo/Op94zzVunSnsxcpx3LNeyteBeY1xaZbeaHQd4nI6Ss6+yVBaHcWLIykA25TqMpse2CC4HkgxN44Fd5u16PzqXeM8052nZznVonpfTP3Kv0ozWhXm4vU4Vo2RaqtZxs77EKEtAmgHn4AHmbvK3YOy1Wv2RSe2jTbUu3wwB1yA2R+EAABuUCAsrQokZ7Sp5YDjOTmcPjm7GG/E4mAtBs/atFlNjX2qk5zWgOearCXEAAukmcVdUZbFZtGSZsayxPs1Hp4tvqUNXg9ZwZ9npRu4tuHOVBsy0FxgaZtIILelpx69V0qpMQD651g1I1KU7Yn1Zoxwyjexya2ybPej2ekP+NqvUuD9mjGzUe7apn0JguGXgrYS61ZuKUW+oYwV+aLGzuDVkNME2SgcTnSZ5K17sWP6Sh3TPJDRrFtEXS0G8fiIA7T1JjtCpqaUQeUHg3THJmTkSQtrh3J0o89ClUUVJ8g/dex/SUO6Z5Jvdex/SUO6Z5Jjbav+z3iXt74MmiDIA5eBmQRnnMQne7fuQ9uwXuvY/pKHdM8khwXsf0lDumeSnZbhjfcwG8QAHjKeTPPmp2VQQCDIIkEajQhQc5LUkoxMxSAJxAMZGBI68wrBahpU4Rkrl5yvLkaiVkDzJk5CFyKPHQs1Fr6YD2hwvEwRInejZsuiAQKTQCIMDMTMdoCCwnkdZViVuUZtU0k9ClOKcncgOxqHym4mTniZkzvTs2RRGVJgiIgbjI8VPeT3kzzpbsj5cdiudkUZJ4lkkkkxmXfETzlW2AAAAQAIA3AZBBKeVB1W82SUEskckpkDaqOVz1mi8CUxCKE0KaYC3ZTyesqYOUFnPJUl5adOftQhrmS3k4cqVS0aBCysfXrxTsLauQuX7yF1Xcqntk9A10RB85dqjZrMN75HNz9Z/wDqsUnSFFE5fsVO1uCy6jVixFCSTlKEm5ImonBBanHRPTdgmrGR5q7SqWaFSjcrh3r1p90Qdz9f6Dm+6j5zl4uPkiLtTnoPXidFdcxOEGu2OVlH9P2PT4dCls9SeVlGk4Dp3eIQgxif25h+b7qpUaZDh8MzAwnnG7+1FSxqz6/wDWHmXQ0eaJpWO98q+H8Jk6i7Uwx/vx3oTw1tHyKeROVTPCG/HrjjzJD8K4l6LqH1lI2hTLFnhtaATFCmcowqY5zgX4AQO3mTO4a2jH+AyIwMPxMZRfwxwQXhHE7Lqe9ZS3Nk6toPW/1qjY+ViWcLa0fyWZjCKh3639I8Uw4a2iQDZ2AY4kPzkyIv9HamvwviLWS7kfV09zXuMHe45D9OYc/OmvwJJ6z4ADdoehZCrwxtEuiz0yIEEXxekwcL/JjPqTO4VWi+ZoMP4ZDwCCJkNv4TATl4fxDzXdEXxNPQ1wF/Fww0b0aH825E+tGHxF2Q/EMpO6PxdSyh4WV4niWQcCbtSIGTvjz3hc+nw2tYk+xMJOLiXn/tgB2I/T67zX6v8+dh6mnuco1Tlj0p+PO49hSSXZ4UYWJg8Yd3gUhVO49iSSOFAxMMVSND2FC6sdx7EkkFBBxMVOuRoebA9qk405mY65OM+BSSXnBHlJgvtROhG4aDeOgpNqlumOgjLp/QJJI4FkDEz//Z"/>
          <p:cNvSpPr>
            <a:spLocks noChangeAspect="1" noChangeArrowheads="1"/>
          </p:cNvSpPr>
          <p:nvPr/>
        </p:nvSpPr>
        <p:spPr bwMode="auto">
          <a:xfrm>
            <a:off x="0" y="-557213"/>
            <a:ext cx="762000" cy="1143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 name="AutoShape 6" descr="data:image/jpeg;base64,/9j/4AAQSkZJRgABAQAAAQABAAD/2wCEAAkGBhQSERUUEhIWFRUWFRkUFhQUFRQUFhgWFhUVFRUVFxYdHSYeFxkjHBQUHzAgIycpLCwtFh4xNTAqNSYsLCkBCQoKDgwOGg8PGi4gHyUsLSwtLDUxLyksLC8sKSwpKTUsKSw0LCwsLCwsLCwpLCksLCwvLCwsLCksLDUsLDQsLf/AABEIAHgAUAMBIgACEQEDEQH/xAAaAAABBQEAAAAAAAAAAAAAAAACAAEDBAYF/8QAPhAAAQMBBQILBgQFBQAAAAAAAQACEQMEEiExQQVRBhMiYXGBkZOh0fAUFjJTVLFSYsHxIzNCcpIVY4PS4f/EABsBAAIDAQEBAAAAAAAAAAAAAAEDAgQFBgAH/8QAKhEAAgECBAQFBQAAAAAAAAAAAAECAxESMUFRBCGRoQUTFCLwFTJSgcH/2gAMAwEAAhEDEQA/ANwCnhPeOhnmKQPV9uxfPEjpbjJwnc2ElJRPXJqWSlaoqeSlatGlkhEsyZqGvawwDBznHBrGC852+BuGpMALOcMLRd4jlll6o5t4F4uyzCobpE3TjBwK5tTa1Vpc4W5rnRkKZE/zLgMsxBOgGBgSYWpSp3SZVnPQ2tO2v/qoPaN4LHkdIaZ7JXTovBAIMg6rKbF4W0RQZx1eagbyyGudjdNTMNj4dM8IxK09je1zQ5hlrgHAjIhwBkK1FWEtmeRSqn+p0vm0/wDNvmnG06Xzaf8Am3zXIxo1PxfQ1nOO5dp7j+xSuqqNqUvm08Pzt80Z2nR+dT7xmXarUaE2vtfQX5kVqW2KVqot2rR+dT7xnmpG7Wo/Op94zzVunSnsxcpx3LNeyteBeY1xaZbeaHQd4nI6Ss6+yVBaHcWLIykA25TqMpse2CC4HkgxN44Fd5u16PzqXeM8052nZznVonpfTP3Kv0ozWhXm4vU4Vo2RaqtZxs77EKEtAmgHn4AHmbvK3YOy1Wv2RSe2jTbUu3wwB1yA2R+EAABuUCAsrQokZ7Sp5YDjOTmcPjm7GG/E4mAtBs/atFlNjX2qk5zWgOearCXEAAukmcVdUZbFZtGSZsayxPs1Hp4tvqUNXg9ZwZ9npRu4tuHOVBsy0FxgaZtIILelpx69V0qpMQD651g1I1KU7Yn1Zoxwyjexya2ybPej2ekP+NqvUuD9mjGzUe7apn0JguGXgrYS61ZuKUW+oYwV+aLGzuDVkNME2SgcTnSZ5K17sWP6Sh3TPJDRrFtEXS0G8fiIA7T1JjtCpqaUQeUHg3THJmTkSQtrh3J0o89ClUUVJ8g/dex/SUO6Z5Jvdex/SUO6Z5Jjbav+z3iXt74MmiDIA5eBmQRnnMQne7fuQ9uwXuvY/pKHdM8khwXsf0lDumeSnZbhjfcwG8QAHjKeTPPmp2VQQCDIIkEajQhQc5LUkoxMxSAJxAMZGBI68wrBahpU4Rkrl5yvLkaiVkDzJk5CFyKPHQs1Fr6YD2hwvEwRInejZsuiAQKTQCIMDMTMdoCCwnkdZViVuUZtU0k9ClOKcncgOxqHym4mTniZkzvTs2RRGVJgiIgbjI8VPeT3kzzpbsj5cdiudkUZJ4lkkkkxmXfETzlW2AAAAQAIA3AZBBKeVB1W82SUEskckpkDaqOVz1mi8CUxCKE0KaYC3ZTyesqYOUFnPJUl5adOftQhrmS3k4cqVS0aBCysfXrxTsLauQuX7yF1Xcqntk9A10RB85dqjZrMN75HNz9Z/wDqsUnSFFE5fsVO1uCy6jVixFCSTlKEm5ImonBBanHRPTdgmrGR5q7SqWaFSjcrh3r1p90Qdz9f6Dm+6j5zl4uPkiLtTnoPXidFdcxOEGu2OVlH9P2PT4dCls9SeVlGk4Dp3eIQgxif25h+b7qpUaZDh8MzAwnnG7+1FSxqz6/wDWHmXQ0eaJpWO98q+H8Jk6i7Uwx/vx3oTw1tHyKeROVTPCG/HrjjzJD8K4l6LqH1lI2hTLFnhtaATFCmcowqY5zgX4AQO3mTO4a2jH+AyIwMPxMZRfwxwQXhHE7Lqe9ZS3Nk6toPW/1qjY+ViWcLa0fyWZjCKh3639I8Uw4a2iQDZ2AY4kPzkyIv9HamvwviLWS7kfV09zXuMHe45D9OYc/OmvwJJ6z4ADdoehZCrwxtEuiz0yIEEXxekwcL/JjPqTO4VWi+ZoMP4ZDwCCJkNv4TATl4fxDzXdEXxNPQ1wF/Fww0b0aH825E+tGHxF2Q/EMpO6PxdSyh4WV4niWQcCbtSIGTvjz3hc+nw2tYk+xMJOLiXn/tgB2I/T67zX6v8+dh6mnuco1Tlj0p+PO49hSSXZ4UYWJg8Yd3gUhVO49iSSOFAxMMVSND2FC6sdx7EkkFBBxMVOuRoebA9qk405mY65OM+BSSXnBHlJgvtROhG4aDeOgpNqlumOgjLp/QJJI4FkDEz//Z"/>
          <p:cNvSpPr>
            <a:spLocks noChangeAspect="1" noChangeArrowheads="1"/>
          </p:cNvSpPr>
          <p:nvPr/>
        </p:nvSpPr>
        <p:spPr bwMode="auto">
          <a:xfrm>
            <a:off x="152400" y="-404813"/>
            <a:ext cx="762000" cy="1143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pic>
        <p:nvPicPr>
          <p:cNvPr id="1034" name="Picture 10" descr="http://www.doingbusiness.org/~/media/FPDKM/Doing%20Business/Images/Covers/DB12-cover.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268760"/>
            <a:ext cx="1094656" cy="1641984"/>
          </a:xfrm>
          <a:prstGeom prst="rect">
            <a:avLst/>
          </a:prstGeom>
          <a:noFill/>
          <a:extLst>
            <a:ext uri="{909E8E84-426E-40DD-AFC4-6F175D3DCCD1}">
              <a14:hiddenFill xmlns:a14="http://schemas.microsoft.com/office/drawing/2010/main">
                <a:solidFill>
                  <a:srgbClr val="FFFFFF"/>
                </a:solidFill>
              </a14:hiddenFill>
            </a:ext>
          </a:extLst>
        </p:spPr>
      </p:pic>
      <p:pic>
        <p:nvPicPr>
          <p:cNvPr id="5" name="Content Placeholder 4" descr="http://www.doingbusiness.org/~/media/GIAWB/Doing%20Business/Images/Covers/DB13-report.gif"/>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rot="1677704">
            <a:off x="1130973" y="1725418"/>
            <a:ext cx="1034425" cy="155163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Diagram 2"/>
          <p:cNvGraphicFramePr/>
          <p:nvPr>
            <p:extLst>
              <p:ext uri="{D42A27DB-BD31-4B8C-83A1-F6EECF244321}">
                <p14:modId xmlns:p14="http://schemas.microsoft.com/office/powerpoint/2010/main" val="2540026747"/>
              </p:ext>
            </p:extLst>
          </p:nvPr>
        </p:nvGraphicFramePr>
        <p:xfrm>
          <a:off x="827584" y="1957288"/>
          <a:ext cx="6840760" cy="4064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2" name="TextBox 11"/>
          <p:cNvSpPr txBox="1"/>
          <p:nvPr/>
        </p:nvSpPr>
        <p:spPr>
          <a:xfrm>
            <a:off x="2267744" y="1340768"/>
            <a:ext cx="6717779" cy="954107"/>
          </a:xfrm>
          <a:prstGeom prst="rect">
            <a:avLst/>
          </a:prstGeom>
        </p:spPr>
        <p:txBody>
          <a:bodyPr wrap="square">
            <a:spAutoFit/>
          </a:bodyPr>
          <a:lstStyle>
            <a:defPPr>
              <a:defRPr lang="it-IT"/>
            </a:defPPr>
            <a:lvl1pPr marL="457200" indent="-457200" algn="ctr">
              <a:spcBef>
                <a:spcPct val="50000"/>
              </a:spcBef>
              <a:defRPr sz="2000" b="1">
                <a:solidFill>
                  <a:schemeClr val="tx2"/>
                </a:solidFill>
                <a:latin typeface="+mn-lt"/>
                <a:cs typeface="+mn-cs"/>
              </a:defRPr>
            </a:lvl1pPr>
          </a:lstStyle>
          <a:p>
            <a:pPr algn="l"/>
            <a:r>
              <a:rPr lang="en-US" sz="1600" dirty="0"/>
              <a:t>“ Single Windows are important </a:t>
            </a:r>
            <a:r>
              <a:rPr lang="en-US" sz="1600" dirty="0">
                <a:solidFill>
                  <a:schemeClr val="accent6"/>
                </a:solidFill>
              </a:rPr>
              <a:t>drivers</a:t>
            </a:r>
            <a:r>
              <a:rPr lang="en-US" sz="1600" dirty="0"/>
              <a:t> for the </a:t>
            </a:r>
            <a:r>
              <a:rPr lang="en-US" sz="1600" dirty="0" smtClean="0">
                <a:solidFill>
                  <a:schemeClr val="accent6"/>
                </a:solidFill>
              </a:rPr>
              <a:t>simplification</a:t>
            </a:r>
            <a:r>
              <a:rPr lang="en-US" sz="1600" dirty="0" smtClean="0"/>
              <a:t>, </a:t>
            </a:r>
            <a:r>
              <a:rPr lang="en-US" sz="1600" dirty="0" smtClean="0">
                <a:solidFill>
                  <a:schemeClr val="accent6"/>
                </a:solidFill>
              </a:rPr>
              <a:t>harmonization</a:t>
            </a:r>
            <a:r>
              <a:rPr lang="en-US" sz="1600" dirty="0" smtClean="0"/>
              <a:t> </a:t>
            </a:r>
            <a:r>
              <a:rPr lang="en-US" sz="1600" dirty="0"/>
              <a:t>and  </a:t>
            </a:r>
            <a:r>
              <a:rPr lang="en-US" sz="1600" dirty="0">
                <a:solidFill>
                  <a:schemeClr val="accent6"/>
                </a:solidFill>
              </a:rPr>
              <a:t>automation</a:t>
            </a:r>
            <a:r>
              <a:rPr lang="en-US" sz="1600" dirty="0"/>
              <a:t> of trade procedures”</a:t>
            </a:r>
          </a:p>
          <a:p>
            <a:endParaRPr lang="en-GB" sz="1600" dirty="0"/>
          </a:p>
        </p:txBody>
      </p:sp>
      <p:sp>
        <p:nvSpPr>
          <p:cNvPr id="10" name="TextBox 9"/>
          <p:cNvSpPr txBox="1"/>
          <p:nvPr/>
        </p:nvSpPr>
        <p:spPr>
          <a:xfrm>
            <a:off x="611560" y="6062949"/>
            <a:ext cx="2420032" cy="553998"/>
          </a:xfrm>
          <a:prstGeom prst="rect">
            <a:avLst/>
          </a:prstGeom>
          <a:noFill/>
        </p:spPr>
        <p:txBody>
          <a:bodyPr wrap="square" rtlCol="0">
            <a:spAutoFit/>
          </a:bodyPr>
          <a:lstStyle/>
          <a:p>
            <a:r>
              <a:rPr lang="fr-CH" sz="1000" dirty="0" smtClean="0">
                <a:solidFill>
                  <a:schemeClr val="tx2"/>
                </a:solidFill>
              </a:rPr>
              <a:t>Source: WB Doing Business Report 2012/2013, UNECEUN/CEFACT 2005/2011</a:t>
            </a:r>
            <a:endParaRPr lang="en-GB" sz="1000" dirty="0">
              <a:solidFill>
                <a:schemeClr val="tx2"/>
              </a:solidFill>
            </a:endParaRPr>
          </a:p>
        </p:txBody>
      </p:sp>
    </p:spTree>
    <p:extLst>
      <p:ext uri="{BB962C8B-B14F-4D97-AF65-F5344CB8AC3E}">
        <p14:creationId xmlns:p14="http://schemas.microsoft.com/office/powerpoint/2010/main" val="4231509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894188"/>
            <a:ext cx="8011214" cy="5722295"/>
          </a:xfrm>
          <a:prstGeom prst="rect">
            <a:avLst/>
          </a:prstGeom>
        </p:spPr>
      </p:pic>
      <p:sp>
        <p:nvSpPr>
          <p:cNvPr id="2" name="Title 1"/>
          <p:cNvSpPr>
            <a:spLocks noGrp="1"/>
          </p:cNvSpPr>
          <p:nvPr>
            <p:ph type="title"/>
          </p:nvPr>
        </p:nvSpPr>
        <p:spPr>
          <a:xfrm>
            <a:off x="251520" y="-171400"/>
            <a:ext cx="7978080" cy="1143000"/>
          </a:xfrm>
        </p:spPr>
        <p:txBody>
          <a:bodyPr>
            <a:normAutofit/>
          </a:bodyPr>
          <a:lstStyle/>
          <a:p>
            <a:r>
              <a:rPr lang="en-GB" b="1" dirty="0">
                <a:solidFill>
                  <a:srgbClr val="0070C0"/>
                </a:solidFill>
              </a:rPr>
              <a:t>e</a:t>
            </a:r>
            <a:r>
              <a:rPr lang="en-GB" b="1" dirty="0" smtClean="0">
                <a:solidFill>
                  <a:srgbClr val="0070C0"/>
                </a:solidFill>
              </a:rPr>
              <a:t>-</a:t>
            </a:r>
            <a:r>
              <a:rPr lang="en-GB" b="1" dirty="0" err="1" smtClean="0">
                <a:solidFill>
                  <a:srgbClr val="0070C0"/>
                </a:solidFill>
              </a:rPr>
              <a:t>Phytosanitary</a:t>
            </a:r>
            <a:r>
              <a:rPr lang="en-GB" b="1" dirty="0" smtClean="0">
                <a:solidFill>
                  <a:srgbClr val="0070C0"/>
                </a:solidFill>
              </a:rPr>
              <a:t> Certification</a:t>
            </a:r>
            <a:endParaRPr lang="en-GB" b="1" dirty="0">
              <a:solidFill>
                <a:srgbClr val="0070C0"/>
              </a:solidFill>
            </a:endParaRPr>
          </a:p>
        </p:txBody>
      </p:sp>
      <p:sp>
        <p:nvSpPr>
          <p:cNvPr id="7" name="TextBox 6"/>
          <p:cNvSpPr txBox="1"/>
          <p:nvPr/>
        </p:nvSpPr>
        <p:spPr>
          <a:xfrm>
            <a:off x="1043608" y="1966000"/>
            <a:ext cx="5760640" cy="2585323"/>
          </a:xfrm>
          <a:prstGeom prst="rect">
            <a:avLst/>
          </a:prstGeom>
          <a:solidFill>
            <a:schemeClr val="tx1">
              <a:lumMod val="50000"/>
              <a:lumOff val="50000"/>
              <a:alpha val="67000"/>
            </a:schemeClr>
          </a:solidFill>
        </p:spPr>
        <p:txBody>
          <a:bodyPr wrap="square" rtlCol="0">
            <a:spAutoFit/>
          </a:bodyPr>
          <a:lstStyle/>
          <a:p>
            <a:pPr marL="352425" indent="-352425">
              <a:lnSpc>
                <a:spcPct val="150000"/>
              </a:lnSpc>
              <a:buFont typeface="Arial" panose="020B0604020202020204" pitchFamily="34" charset="0"/>
              <a:buChar char="•"/>
            </a:pPr>
            <a:r>
              <a:rPr lang="en-GB" sz="3600" dirty="0" smtClean="0">
                <a:solidFill>
                  <a:schemeClr val="bg1"/>
                </a:solidFill>
                <a:latin typeface="Arial" panose="020B0604020202020204" pitchFamily="34" charset="0"/>
                <a:cs typeface="Arial" panose="020B0604020202020204" pitchFamily="34" charset="0"/>
              </a:rPr>
              <a:t>Exchanged electronically</a:t>
            </a:r>
          </a:p>
          <a:p>
            <a:pPr marL="352425" indent="-352425">
              <a:lnSpc>
                <a:spcPct val="150000"/>
              </a:lnSpc>
              <a:buFont typeface="Arial" panose="020B0604020202020204" pitchFamily="34" charset="0"/>
              <a:buChar char="•"/>
            </a:pPr>
            <a:r>
              <a:rPr lang="en-GB" sz="3600" dirty="0" err="1" smtClean="0">
                <a:solidFill>
                  <a:schemeClr val="bg1"/>
                </a:solidFill>
                <a:latin typeface="Arial" panose="020B0604020202020204" pitchFamily="34" charset="0"/>
                <a:cs typeface="Arial" panose="020B0604020202020204" pitchFamily="34" charset="0"/>
              </a:rPr>
              <a:t>ePhyto</a:t>
            </a:r>
            <a:r>
              <a:rPr lang="en-GB" sz="3600" dirty="0" smtClean="0">
                <a:solidFill>
                  <a:schemeClr val="bg1"/>
                </a:solidFill>
                <a:latin typeface="Arial" panose="020B0604020202020204" pitchFamily="34" charset="0"/>
                <a:cs typeface="Arial" panose="020B0604020202020204" pitchFamily="34" charset="0"/>
              </a:rPr>
              <a:t> Hub</a:t>
            </a:r>
          </a:p>
          <a:p>
            <a:pPr marL="352425" indent="-352425">
              <a:lnSpc>
                <a:spcPct val="150000"/>
              </a:lnSpc>
              <a:buFont typeface="Arial" panose="020B0604020202020204" pitchFamily="34" charset="0"/>
              <a:buChar char="•"/>
            </a:pPr>
            <a:r>
              <a:rPr lang="en-GB" sz="3600" dirty="0" smtClean="0">
                <a:solidFill>
                  <a:schemeClr val="bg1"/>
                </a:solidFill>
                <a:latin typeface="Arial" panose="020B0604020202020204" pitchFamily="34" charset="0"/>
                <a:cs typeface="Arial" panose="020B0604020202020204" pitchFamily="34" charset="0"/>
              </a:rPr>
              <a:t>Streamlining trade</a:t>
            </a:r>
            <a:endParaRPr lang="en-GB" sz="3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07581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32813" y="6761112"/>
            <a:ext cx="585787" cy="268288"/>
          </a:xfrm>
        </p:spPr>
        <p:txBody>
          <a:bodyPr/>
          <a:lstStyle/>
          <a:p>
            <a:pPr>
              <a:defRPr/>
            </a:pPr>
            <a:fld id="{6042D9F6-4E0E-41D8-BC1F-BF1CE87366CF}" type="slidenum">
              <a:rPr lang="it-IT" smtClean="0"/>
              <a:pPr>
                <a:defRPr/>
              </a:pPr>
              <a:t>18</a:t>
            </a:fld>
            <a:endParaRPr lang="it-IT"/>
          </a:p>
        </p:txBody>
      </p:sp>
      <p:graphicFrame>
        <p:nvGraphicFramePr>
          <p:cNvPr id="6" name="Diagram 5"/>
          <p:cNvGraphicFramePr/>
          <p:nvPr>
            <p:extLst>
              <p:ext uri="{D42A27DB-BD31-4B8C-83A1-F6EECF244321}">
                <p14:modId xmlns:p14="http://schemas.microsoft.com/office/powerpoint/2010/main" val="2087994727"/>
              </p:ext>
            </p:extLst>
          </p:nvPr>
        </p:nvGraphicFramePr>
        <p:xfrm>
          <a:off x="395536" y="3861048"/>
          <a:ext cx="3312368" cy="23042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p:cNvGraphicFramePr/>
          <p:nvPr>
            <p:extLst>
              <p:ext uri="{D42A27DB-BD31-4B8C-83A1-F6EECF244321}">
                <p14:modId xmlns:p14="http://schemas.microsoft.com/office/powerpoint/2010/main" val="1688203882"/>
              </p:ext>
            </p:extLst>
          </p:nvPr>
        </p:nvGraphicFramePr>
        <p:xfrm>
          <a:off x="5148064" y="3933056"/>
          <a:ext cx="3384376" cy="223224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8" name="TextBox 7"/>
          <p:cNvSpPr txBox="1"/>
          <p:nvPr/>
        </p:nvSpPr>
        <p:spPr>
          <a:xfrm>
            <a:off x="3707904" y="4725144"/>
            <a:ext cx="1224136" cy="461665"/>
          </a:xfrm>
          <a:prstGeom prst="rect">
            <a:avLst/>
          </a:prstGeom>
          <a:noFill/>
        </p:spPr>
        <p:txBody>
          <a:bodyPr wrap="square" rtlCol="0">
            <a:spAutoFit/>
          </a:bodyPr>
          <a:lstStyle/>
          <a:p>
            <a:pPr algn="ctr"/>
            <a:r>
              <a:rPr lang="fr-CH" sz="2400" b="1" dirty="0" smtClean="0">
                <a:solidFill>
                  <a:schemeClr val="tx2"/>
                </a:solidFill>
              </a:rPr>
              <a:t>&amp;</a:t>
            </a:r>
            <a:endParaRPr lang="en-GB" sz="2400" b="1" dirty="0">
              <a:solidFill>
                <a:schemeClr val="tx2"/>
              </a:solidFill>
            </a:endParaRPr>
          </a:p>
        </p:txBody>
      </p:sp>
      <p:sp>
        <p:nvSpPr>
          <p:cNvPr id="9" name="TextBox 8"/>
          <p:cNvSpPr txBox="1"/>
          <p:nvPr/>
        </p:nvSpPr>
        <p:spPr>
          <a:xfrm>
            <a:off x="395536" y="6233488"/>
            <a:ext cx="3312368" cy="246221"/>
          </a:xfrm>
          <a:prstGeom prst="rect">
            <a:avLst/>
          </a:prstGeom>
          <a:noFill/>
        </p:spPr>
        <p:txBody>
          <a:bodyPr wrap="square" rtlCol="0">
            <a:spAutoFit/>
          </a:bodyPr>
          <a:lstStyle/>
          <a:p>
            <a:r>
              <a:rPr lang="fr-CH" sz="1000" dirty="0" smtClean="0">
                <a:solidFill>
                  <a:schemeClr val="tx2"/>
                </a:solidFill>
              </a:rPr>
              <a:t>Source: WTO 2012, OECD 2012, WB DB Report 2013</a:t>
            </a:r>
            <a:endParaRPr lang="en-GB" sz="1000" dirty="0">
              <a:solidFill>
                <a:schemeClr val="tx2"/>
              </a:solidFill>
            </a:endParaRPr>
          </a:p>
        </p:txBody>
      </p:sp>
      <p:pic>
        <p:nvPicPr>
          <p:cNvPr id="2050" name="Picture 2" descr="http://realworldexporting.com/wp-content/uploads/2011/03/international_trade-300x220.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707904" y="5157192"/>
            <a:ext cx="1296144" cy="950506"/>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pic>
        <p:nvPicPr>
          <p:cNvPr id="2052" name="Picture 4" descr="http://www.iec.ch/perspectives/government/img/economic-growth.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759230" y="3789040"/>
            <a:ext cx="1244818" cy="936104"/>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1475656" y="96307"/>
            <a:ext cx="504056" cy="164341"/>
          </a:xfrm>
          <a:prstGeom prst="rect">
            <a:avLst/>
          </a:prstGeom>
          <a:solidFill>
            <a:srgbClr val="EAEAEA"/>
          </a:solidFill>
        </p:spPr>
        <p:txBody>
          <a:bodyPr wrap="square" rtlCol="0">
            <a:spAutoFit/>
          </a:bodyPr>
          <a:lstStyle/>
          <a:p>
            <a:endParaRPr lang="en-GB" dirty="0">
              <a:solidFill>
                <a:schemeClr val="bg1"/>
              </a:solidFill>
            </a:endParaRPr>
          </a:p>
        </p:txBody>
      </p:sp>
      <p:sp>
        <p:nvSpPr>
          <p:cNvPr id="13" name="Title 1"/>
          <p:cNvSpPr txBox="1">
            <a:spLocks/>
          </p:cNvSpPr>
          <p:nvPr/>
        </p:nvSpPr>
        <p:spPr>
          <a:xfrm>
            <a:off x="395536" y="-100352"/>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CH" b="1" dirty="0" smtClean="0">
                <a:solidFill>
                  <a:srgbClr val="0070C0"/>
                </a:solidFill>
              </a:rPr>
              <a:t>WTO Trade Facilitation Agreement</a:t>
            </a:r>
            <a:endParaRPr lang="en-GB" b="1" dirty="0">
              <a:solidFill>
                <a:srgbClr val="0070C0"/>
              </a:solidFill>
            </a:endParaRPr>
          </a:p>
        </p:txBody>
      </p:sp>
      <p:pic>
        <p:nvPicPr>
          <p:cNvPr id="16" name="Picture 15"/>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400722" y="1042648"/>
            <a:ext cx="3224414" cy="2145701"/>
          </a:xfrm>
          <a:prstGeom prst="rect">
            <a:avLst/>
          </a:prstGeom>
        </p:spPr>
      </p:pic>
      <p:sp>
        <p:nvSpPr>
          <p:cNvPr id="17" name="Content Placeholder 2"/>
          <p:cNvSpPr>
            <a:spLocks noGrp="1"/>
          </p:cNvSpPr>
          <p:nvPr>
            <p:ph idx="1"/>
          </p:nvPr>
        </p:nvSpPr>
        <p:spPr>
          <a:xfrm>
            <a:off x="179513" y="922012"/>
            <a:ext cx="5189890" cy="2386971"/>
          </a:xfrm>
        </p:spPr>
        <p:txBody>
          <a:bodyPr>
            <a:normAutofit/>
          </a:bodyPr>
          <a:lstStyle/>
          <a:p>
            <a:r>
              <a:rPr lang="en-GB" dirty="0" smtClean="0">
                <a:latin typeface="Arial" panose="020B0604020202020204" pitchFamily="34" charset="0"/>
                <a:cs typeface="Arial" panose="020B0604020202020204" pitchFamily="34" charset="0"/>
              </a:rPr>
              <a:t>Special and differential treatment framework</a:t>
            </a:r>
            <a:endParaRPr lang="en-GB" dirty="0">
              <a:latin typeface="Arial" panose="020B0604020202020204" pitchFamily="34" charset="0"/>
              <a:cs typeface="Arial" panose="020B0604020202020204" pitchFamily="34" charset="0"/>
            </a:endParaRPr>
          </a:p>
          <a:p>
            <a:r>
              <a:rPr lang="en-GB" dirty="0" smtClean="0">
                <a:latin typeface="Arial" panose="020B0604020202020204" pitchFamily="34" charset="0"/>
                <a:cs typeface="Arial" panose="020B0604020202020204" pitchFamily="34" charset="0"/>
              </a:rPr>
              <a:t>Great investment returns</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40323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6641" y="188639"/>
            <a:ext cx="8175799" cy="6701355"/>
          </a:xfrm>
        </p:spPr>
      </p:pic>
      <p:sp>
        <p:nvSpPr>
          <p:cNvPr id="2" name="Title 1"/>
          <p:cNvSpPr>
            <a:spLocks noGrp="1"/>
          </p:cNvSpPr>
          <p:nvPr>
            <p:ph type="title"/>
          </p:nvPr>
        </p:nvSpPr>
        <p:spPr>
          <a:xfrm>
            <a:off x="4283968" y="116632"/>
            <a:ext cx="4413176" cy="720080"/>
          </a:xfrm>
          <a:solidFill>
            <a:schemeClr val="bg1">
              <a:lumMod val="95000"/>
              <a:alpha val="80000"/>
            </a:schemeClr>
          </a:solidFill>
        </p:spPr>
        <p:txBody>
          <a:bodyPr>
            <a:normAutofit fontScale="90000"/>
          </a:bodyPr>
          <a:lstStyle/>
          <a:p>
            <a:pPr algn="r"/>
            <a:r>
              <a:rPr lang="en-GB" b="1" dirty="0" smtClean="0">
                <a:solidFill>
                  <a:srgbClr val="0070C0"/>
                </a:solidFill>
              </a:rPr>
              <a:t>Trade portals</a:t>
            </a:r>
            <a:endParaRPr lang="en-GB" b="1" dirty="0">
              <a:solidFill>
                <a:srgbClr val="0070C0"/>
              </a:solidFill>
            </a:endParaRPr>
          </a:p>
        </p:txBody>
      </p:sp>
    </p:spTree>
    <p:extLst>
      <p:ext uri="{BB962C8B-B14F-4D97-AF65-F5344CB8AC3E}">
        <p14:creationId xmlns:p14="http://schemas.microsoft.com/office/powerpoint/2010/main" val="13486556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177220" y="332656"/>
            <a:ext cx="8640960" cy="6264696"/>
          </a:xfrm>
          <a:prstGeom prst="roundRect">
            <a:avLst/>
          </a:prstGeom>
          <a:solidFill>
            <a:schemeClr val="accent1">
              <a:alpha val="5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652554" y="2636912"/>
            <a:ext cx="7920880" cy="1015663"/>
          </a:xfrm>
          <a:prstGeom prst="rect">
            <a:avLst/>
          </a:prstGeom>
          <a:noFill/>
        </p:spPr>
        <p:txBody>
          <a:bodyPr wrap="square" rtlCol="0">
            <a:spAutoFit/>
          </a:bodyPr>
          <a:lstStyle/>
          <a:p>
            <a:pPr algn="ctr"/>
            <a:r>
              <a:rPr lang="en-GB" sz="6000" b="1" dirty="0" smtClean="0">
                <a:solidFill>
                  <a:schemeClr val="bg1"/>
                </a:solidFill>
                <a:latin typeface="Arial" panose="020B0604020202020204" pitchFamily="34" charset="0"/>
                <a:cs typeface="Arial" panose="020B0604020202020204" pitchFamily="34" charset="0"/>
              </a:rPr>
              <a:t>Resources</a:t>
            </a:r>
            <a:endParaRPr lang="en-GB" sz="60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16719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143000"/>
          </a:xfrm>
        </p:spPr>
        <p:txBody>
          <a:bodyPr/>
          <a:lstStyle/>
          <a:p>
            <a:r>
              <a:rPr lang="en-GB" b="1" dirty="0" err="1" smtClean="0">
                <a:solidFill>
                  <a:srgbClr val="0070C0"/>
                </a:solidFill>
                <a:latin typeface="Arial" panose="020B0604020202020204" pitchFamily="34" charset="0"/>
                <a:cs typeface="Arial" panose="020B0604020202020204" pitchFamily="34" charset="0"/>
              </a:rPr>
              <a:t>eTrade</a:t>
            </a:r>
            <a:r>
              <a:rPr lang="en-GB" b="1" dirty="0" smtClean="0">
                <a:solidFill>
                  <a:srgbClr val="0070C0"/>
                </a:solidFill>
                <a:latin typeface="Arial" panose="020B0604020202020204" pitchFamily="34" charset="0"/>
                <a:cs typeface="Arial" panose="020B0604020202020204" pitchFamily="34" charset="0"/>
              </a:rPr>
              <a:t> for All</a:t>
            </a:r>
            <a:endParaRPr lang="en-GB" b="1" dirty="0">
              <a:solidFill>
                <a:srgbClr val="0070C0"/>
              </a:solidFill>
              <a:latin typeface="Arial" panose="020B0604020202020204" pitchFamily="34" charset="0"/>
              <a:cs typeface="Arial" panose="020B0604020202020204" pitchFamily="34" charset="0"/>
            </a:endParaRPr>
          </a:p>
        </p:txBody>
      </p:sp>
      <p:sp>
        <p:nvSpPr>
          <p:cNvPr id="6" name="TextBox 5"/>
          <p:cNvSpPr txBox="1"/>
          <p:nvPr/>
        </p:nvSpPr>
        <p:spPr>
          <a:xfrm>
            <a:off x="3606402" y="1246974"/>
            <a:ext cx="5544616" cy="4308872"/>
          </a:xfrm>
          <a:prstGeom prst="rect">
            <a:avLst/>
          </a:prstGeom>
          <a:noFill/>
        </p:spPr>
        <p:txBody>
          <a:bodyPr wrap="square" rtlCol="0">
            <a:spAutoFit/>
          </a:bodyPr>
          <a:lstStyle/>
          <a:p>
            <a:pPr marL="274638" indent="-274638">
              <a:lnSpc>
                <a:spcPct val="150000"/>
              </a:lnSpc>
              <a:buFont typeface="Arial" panose="020B0604020202020204" pitchFamily="34" charset="0"/>
              <a:buChar char="−"/>
              <a:tabLst>
                <a:tab pos="274638" algn="l"/>
              </a:tabLst>
            </a:pPr>
            <a:r>
              <a:rPr lang="en-GB" sz="3900" dirty="0" smtClean="0">
                <a:latin typeface="Arial" panose="020B0604020202020204" pitchFamily="34" charset="0"/>
                <a:cs typeface="Arial" panose="020B0604020202020204" pitchFamily="34" charset="0"/>
              </a:rPr>
              <a:t>To raise </a:t>
            </a:r>
            <a:r>
              <a:rPr lang="en-GB" sz="3900" dirty="0" smtClean="0">
                <a:solidFill>
                  <a:srgbClr val="FF0000"/>
                </a:solidFill>
                <a:latin typeface="Arial" panose="020B0604020202020204" pitchFamily="34" charset="0"/>
                <a:cs typeface="Arial" panose="020B0604020202020204" pitchFamily="34" charset="0"/>
              </a:rPr>
              <a:t>awareness</a:t>
            </a:r>
          </a:p>
          <a:p>
            <a:pPr marL="274638" indent="-274638">
              <a:lnSpc>
                <a:spcPct val="150000"/>
              </a:lnSpc>
              <a:buFont typeface="Arial" panose="020B0604020202020204" pitchFamily="34" charset="0"/>
              <a:buChar char="−"/>
              <a:tabLst>
                <a:tab pos="274638" algn="l"/>
              </a:tabLst>
            </a:pPr>
            <a:r>
              <a:rPr lang="en-GB" sz="3900" dirty="0" smtClean="0">
                <a:latin typeface="Arial" panose="020B0604020202020204" pitchFamily="34" charset="0"/>
                <a:cs typeface="Arial" panose="020B0604020202020204" pitchFamily="34" charset="0"/>
              </a:rPr>
              <a:t>To mobilize </a:t>
            </a:r>
            <a:r>
              <a:rPr lang="en-GB" sz="3900" dirty="0" smtClean="0">
                <a:solidFill>
                  <a:srgbClr val="FF0000"/>
                </a:solidFill>
                <a:latin typeface="Arial" panose="020B0604020202020204" pitchFamily="34" charset="0"/>
                <a:cs typeface="Arial" panose="020B0604020202020204" pitchFamily="34" charset="0"/>
              </a:rPr>
              <a:t>resources</a:t>
            </a:r>
          </a:p>
          <a:p>
            <a:pPr marL="274638" indent="-274638">
              <a:lnSpc>
                <a:spcPct val="150000"/>
              </a:lnSpc>
              <a:buFont typeface="Arial" panose="020B0604020202020204" pitchFamily="34" charset="0"/>
              <a:buChar char="−"/>
              <a:tabLst>
                <a:tab pos="274638" algn="l"/>
              </a:tabLst>
            </a:pPr>
            <a:r>
              <a:rPr lang="en-GB" sz="3900" dirty="0" smtClean="0">
                <a:latin typeface="Arial" panose="020B0604020202020204" pitchFamily="34" charset="0"/>
                <a:cs typeface="Arial" panose="020B0604020202020204" pitchFamily="34" charset="0"/>
              </a:rPr>
              <a:t> To strengthen </a:t>
            </a:r>
            <a:r>
              <a:rPr lang="en-GB" sz="3900" dirty="0" smtClean="0">
                <a:solidFill>
                  <a:srgbClr val="FF0000"/>
                </a:solidFill>
                <a:latin typeface="Arial" panose="020B0604020202020204" pitchFamily="34" charset="0"/>
                <a:cs typeface="Arial" panose="020B0604020202020204" pitchFamily="34" charset="0"/>
              </a:rPr>
              <a:t>coherence</a:t>
            </a:r>
            <a:r>
              <a:rPr lang="en-GB" sz="3900" dirty="0">
                <a:latin typeface="Arial" panose="020B0604020202020204" pitchFamily="34" charset="0"/>
                <a:cs typeface="Arial" panose="020B0604020202020204" pitchFamily="34" charset="0"/>
              </a:rPr>
              <a:t> </a:t>
            </a:r>
            <a:r>
              <a:rPr lang="en-GB" sz="3900" dirty="0" smtClean="0">
                <a:latin typeface="Arial" panose="020B0604020202020204" pitchFamily="34" charset="0"/>
                <a:cs typeface="Arial" panose="020B0604020202020204" pitchFamily="34" charset="0"/>
              </a:rPr>
              <a:t>&amp; </a:t>
            </a:r>
            <a:r>
              <a:rPr lang="en-GB" sz="3900" dirty="0" smtClean="0">
                <a:solidFill>
                  <a:srgbClr val="FF0000"/>
                </a:solidFill>
                <a:latin typeface="Arial" panose="020B0604020202020204" pitchFamily="34" charset="0"/>
                <a:cs typeface="Arial" panose="020B0604020202020204" pitchFamily="34" charset="0"/>
              </a:rPr>
              <a:t>synergies</a:t>
            </a:r>
          </a:p>
          <a:p>
            <a:pPr marL="274638" indent="-274638">
              <a:buFont typeface="Wingdings" panose="05000000000000000000" pitchFamily="2" charset="2"/>
              <a:buChar char="§"/>
            </a:pPr>
            <a:endParaRPr lang="en-GB" sz="4000" dirty="0"/>
          </a:p>
        </p:txBody>
      </p:sp>
      <p:sp>
        <p:nvSpPr>
          <p:cNvPr id="7" name="TextBox 6"/>
          <p:cNvSpPr txBox="1"/>
          <p:nvPr/>
        </p:nvSpPr>
        <p:spPr>
          <a:xfrm>
            <a:off x="251520" y="6237312"/>
            <a:ext cx="3672408" cy="369332"/>
          </a:xfrm>
          <a:prstGeom prst="rect">
            <a:avLst/>
          </a:prstGeom>
          <a:noFill/>
        </p:spPr>
        <p:txBody>
          <a:bodyPr wrap="square" rtlCol="0">
            <a:spAutoFit/>
          </a:bodyPr>
          <a:lstStyle/>
          <a:p>
            <a:r>
              <a:rPr lang="fr-CH" b="1" dirty="0" smtClean="0">
                <a:solidFill>
                  <a:srgbClr val="0070C0"/>
                </a:solidFill>
              </a:rPr>
              <a:t>UNCTAD, 2016</a:t>
            </a:r>
            <a:endParaRPr lang="en-GB" b="1" dirty="0">
              <a:solidFill>
                <a:srgbClr val="0070C0"/>
              </a:solidFill>
            </a:endParaRPr>
          </a:p>
        </p:txBody>
      </p:sp>
      <p:pic>
        <p:nvPicPr>
          <p:cNvPr id="9" name="Content Placeholder 8"/>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2837" y="1204784"/>
            <a:ext cx="3667075" cy="4525963"/>
          </a:xfrm>
        </p:spPr>
      </p:pic>
    </p:spTree>
    <p:extLst>
      <p:ext uri="{BB962C8B-B14F-4D97-AF65-F5344CB8AC3E}">
        <p14:creationId xmlns:p14="http://schemas.microsoft.com/office/powerpoint/2010/main" val="34529053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0"/>
          </p:nvPr>
        </p:nvSpPr>
        <p:spPr/>
        <p:txBody>
          <a:bodyPr/>
          <a:lstStyle/>
          <a:p>
            <a:pPr>
              <a:defRPr/>
            </a:pPr>
            <a:fld id="{18EE3C4B-E5A9-47E5-B647-3C8C3CA74E17}" type="slidenum">
              <a:rPr lang="it-IT">
                <a:solidFill>
                  <a:prstClr val="black">
                    <a:lumMod val="50000"/>
                    <a:lumOff val="50000"/>
                  </a:prstClr>
                </a:solidFill>
              </a:rPr>
              <a:pPr>
                <a:defRPr/>
              </a:pPr>
              <a:t>22</a:t>
            </a:fld>
            <a:endParaRPr lang="it-IT">
              <a:solidFill>
                <a:prstClr val="black">
                  <a:lumMod val="50000"/>
                  <a:lumOff val="50000"/>
                </a:prstClr>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2119" y="4149079"/>
            <a:ext cx="2300661" cy="432049"/>
          </a:xfrm>
          <a:prstGeom prst="rect">
            <a:avLst/>
          </a:prstGeom>
        </p:spPr>
      </p:pic>
      <p:sp>
        <p:nvSpPr>
          <p:cNvPr id="6" name="Explosion 1 5"/>
          <p:cNvSpPr/>
          <p:nvPr/>
        </p:nvSpPr>
        <p:spPr>
          <a:xfrm>
            <a:off x="-13667" y="4940206"/>
            <a:ext cx="2484276" cy="1917794"/>
          </a:xfrm>
          <a:prstGeom prst="irregularSeal1">
            <a:avLst/>
          </a:prstGeom>
          <a:solidFill>
            <a:schemeClr val="tx2"/>
          </a:solidFill>
          <a:ln w="19050">
            <a:solidFill>
              <a:srgbClr val="0070C0"/>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lnSpc>
                <a:spcPct val="90000"/>
              </a:lnSpc>
            </a:pPr>
            <a:r>
              <a:rPr lang="fr-CH" sz="1400" b="1" dirty="0" smtClean="0">
                <a:solidFill>
                  <a:prstClr val="white"/>
                </a:solidFill>
              </a:rPr>
              <a:t>6.7m hits </a:t>
            </a:r>
            <a:r>
              <a:rPr lang="fr-CH" sz="1400" b="1" dirty="0" err="1" smtClean="0">
                <a:solidFill>
                  <a:prstClr val="white"/>
                </a:solidFill>
              </a:rPr>
              <a:t>from</a:t>
            </a:r>
            <a:r>
              <a:rPr lang="fr-CH" sz="1400" b="1" dirty="0" smtClean="0">
                <a:solidFill>
                  <a:prstClr val="white"/>
                </a:solidFill>
              </a:rPr>
              <a:t> 170 countries in 2015</a:t>
            </a:r>
            <a:endParaRPr lang="en-GB" sz="1400" b="1" dirty="0" err="1" smtClean="0">
              <a:solidFill>
                <a:prstClr val="white"/>
              </a:solidFill>
            </a:endParaRPr>
          </a:p>
        </p:txBody>
      </p:sp>
      <p:sp>
        <p:nvSpPr>
          <p:cNvPr id="8" name="Explosion 1 7"/>
          <p:cNvSpPr/>
          <p:nvPr/>
        </p:nvSpPr>
        <p:spPr>
          <a:xfrm>
            <a:off x="2885728" y="4085186"/>
            <a:ext cx="2016224" cy="1944216"/>
          </a:xfrm>
          <a:prstGeom prst="irregularSeal1">
            <a:avLst/>
          </a:prstGeom>
          <a:solidFill>
            <a:schemeClr val="tx2"/>
          </a:solidFill>
          <a:ln w="19050">
            <a:solidFill>
              <a:srgbClr val="0070C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fr-CH" sz="1400" b="1" dirty="0" smtClean="0">
                <a:solidFill>
                  <a:prstClr val="white"/>
                </a:solidFill>
              </a:rPr>
              <a:t>330,000 unique </a:t>
            </a:r>
            <a:r>
              <a:rPr lang="fr-CH" sz="1400" b="1" dirty="0" err="1" smtClean="0">
                <a:solidFill>
                  <a:prstClr val="white"/>
                </a:solidFill>
              </a:rPr>
              <a:t>visitors</a:t>
            </a:r>
            <a:endParaRPr lang="en-GB" sz="1400" b="1" dirty="0" err="1" smtClean="0">
              <a:solidFill>
                <a:prstClr val="white"/>
              </a:solidFill>
            </a:endParaRPr>
          </a:p>
        </p:txBody>
      </p:sp>
      <p:sp>
        <p:nvSpPr>
          <p:cNvPr id="9" name="TextBox 8"/>
          <p:cNvSpPr txBox="1"/>
          <p:nvPr/>
        </p:nvSpPr>
        <p:spPr>
          <a:xfrm>
            <a:off x="5532462" y="332656"/>
            <a:ext cx="3452124" cy="4749562"/>
          </a:xfrm>
          <a:prstGeom prst="rect">
            <a:avLst/>
          </a:prstGeom>
          <a:solidFill>
            <a:schemeClr val="bg1"/>
          </a:solidFill>
        </p:spPr>
        <p:txBody>
          <a:bodyPr wrap="square" lIns="0" tIns="0" rIns="0" bIns="0" rtlCol="0">
            <a:noAutofit/>
          </a:bodyPr>
          <a:lstStyle/>
          <a:p>
            <a:pPr marL="285750" indent="-285750">
              <a:lnSpc>
                <a:spcPct val="90000"/>
              </a:lnSpc>
              <a:buFont typeface="Wingdings" panose="05000000000000000000" pitchFamily="2" charset="2"/>
              <a:buChar char="Ø"/>
            </a:pPr>
            <a:r>
              <a:rPr lang="en-US" dirty="0">
                <a:solidFill>
                  <a:prstClr val="black"/>
                </a:solidFill>
              </a:rPr>
              <a:t>A </a:t>
            </a:r>
            <a:r>
              <a:rPr lang="en-US" dirty="0" smtClean="0">
                <a:solidFill>
                  <a:prstClr val="black"/>
                </a:solidFill>
              </a:rPr>
              <a:t>web-based, interactive knowledge management tool Available </a:t>
            </a:r>
            <a:r>
              <a:rPr lang="en-US" dirty="0">
                <a:solidFill>
                  <a:prstClr val="black"/>
                </a:solidFill>
              </a:rPr>
              <a:t>in Arabic, English, French, Russian and Spanish</a:t>
            </a:r>
          </a:p>
          <a:p>
            <a:pPr>
              <a:lnSpc>
                <a:spcPct val="90000"/>
              </a:lnSpc>
            </a:pPr>
            <a:endParaRPr lang="en-GB" dirty="0" smtClean="0">
              <a:solidFill>
                <a:prstClr val="black"/>
              </a:solidFill>
            </a:endParaRPr>
          </a:p>
          <a:p>
            <a:pPr marL="285750" indent="-285750">
              <a:lnSpc>
                <a:spcPct val="90000"/>
              </a:lnSpc>
              <a:buFont typeface="Wingdings" panose="05000000000000000000" pitchFamily="2" charset="2"/>
              <a:buChar char="Ø"/>
            </a:pPr>
            <a:r>
              <a:rPr lang="en-GB" u="sng" dirty="0" smtClean="0">
                <a:solidFill>
                  <a:prstClr val="black"/>
                </a:solidFill>
              </a:rPr>
              <a:t>2 new Itineraries</a:t>
            </a:r>
          </a:p>
          <a:p>
            <a:pPr marL="742950" lvl="1" indent="-285750">
              <a:lnSpc>
                <a:spcPct val="90000"/>
              </a:lnSpc>
              <a:buFont typeface="Arial" pitchFamily="34" charset="0"/>
              <a:buChar char="•"/>
            </a:pPr>
            <a:r>
              <a:rPr lang="en-GB" dirty="0" smtClean="0">
                <a:solidFill>
                  <a:prstClr val="black"/>
                </a:solidFill>
              </a:rPr>
              <a:t>Setting up a National Trade Facilitation Body</a:t>
            </a:r>
          </a:p>
          <a:p>
            <a:pPr marL="742950" lvl="1" indent="-285750">
              <a:lnSpc>
                <a:spcPct val="90000"/>
              </a:lnSpc>
              <a:buFont typeface="Arial" pitchFamily="34" charset="0"/>
              <a:buChar char="•"/>
            </a:pPr>
            <a:r>
              <a:rPr lang="en-GB" dirty="0" smtClean="0">
                <a:solidFill>
                  <a:prstClr val="black"/>
                </a:solidFill>
              </a:rPr>
              <a:t>Developing a National Trade Facilitation Roadmap</a:t>
            </a:r>
          </a:p>
          <a:p>
            <a:pPr lvl="1">
              <a:lnSpc>
                <a:spcPct val="90000"/>
              </a:lnSpc>
            </a:pPr>
            <a:endParaRPr lang="en-GB" dirty="0" smtClean="0">
              <a:solidFill>
                <a:prstClr val="black"/>
              </a:solidFill>
            </a:endParaRPr>
          </a:p>
          <a:p>
            <a:pPr marL="285750" indent="-285750">
              <a:lnSpc>
                <a:spcPct val="90000"/>
              </a:lnSpc>
              <a:buFont typeface="Wingdings" panose="05000000000000000000" pitchFamily="2" charset="2"/>
              <a:buChar char="Ø"/>
            </a:pPr>
            <a:r>
              <a:rPr lang="en-GB" dirty="0" smtClean="0">
                <a:solidFill>
                  <a:prstClr val="black"/>
                </a:solidFill>
              </a:rPr>
              <a:t>Updated information on TF Organizations</a:t>
            </a:r>
          </a:p>
          <a:p>
            <a:pPr marL="285750" indent="-285750">
              <a:lnSpc>
                <a:spcPct val="90000"/>
              </a:lnSpc>
              <a:buFont typeface="Wingdings" panose="05000000000000000000" pitchFamily="2" charset="2"/>
              <a:buChar char="Ø"/>
            </a:pPr>
            <a:endParaRPr lang="en-GB" dirty="0" smtClean="0">
              <a:solidFill>
                <a:prstClr val="black"/>
              </a:solidFill>
            </a:endParaRPr>
          </a:p>
          <a:p>
            <a:pPr marL="285750" indent="-285750">
              <a:lnSpc>
                <a:spcPct val="90000"/>
              </a:lnSpc>
              <a:buFont typeface="Wingdings" panose="05000000000000000000" pitchFamily="2" charset="2"/>
              <a:buChar char="Ø"/>
            </a:pPr>
            <a:r>
              <a:rPr lang="en-GB" dirty="0" smtClean="0">
                <a:solidFill>
                  <a:prstClr val="black"/>
                </a:solidFill>
              </a:rPr>
              <a:t>New case stories</a:t>
            </a:r>
          </a:p>
          <a:p>
            <a:pPr marL="285750" indent="-285750">
              <a:lnSpc>
                <a:spcPct val="90000"/>
              </a:lnSpc>
              <a:buFont typeface="Wingdings" panose="05000000000000000000" pitchFamily="2" charset="2"/>
              <a:buChar char="Ø"/>
            </a:pPr>
            <a:endParaRPr lang="en-GB" dirty="0" smtClean="0">
              <a:solidFill>
                <a:prstClr val="black"/>
              </a:solidFill>
            </a:endParaRPr>
          </a:p>
          <a:p>
            <a:pPr marL="285750" indent="-285750">
              <a:lnSpc>
                <a:spcPct val="90000"/>
              </a:lnSpc>
              <a:buFont typeface="Wingdings" panose="05000000000000000000" pitchFamily="2" charset="2"/>
              <a:buChar char="Ø"/>
            </a:pPr>
            <a:r>
              <a:rPr lang="en-GB" dirty="0" smtClean="0">
                <a:solidFill>
                  <a:prstClr val="black"/>
                </a:solidFill>
              </a:rPr>
              <a:t>Updated brochure and training materials</a:t>
            </a:r>
          </a:p>
        </p:txBody>
      </p:sp>
      <p:sp>
        <p:nvSpPr>
          <p:cNvPr id="10" name="Rectangle 9"/>
          <p:cNvSpPr/>
          <p:nvPr/>
        </p:nvSpPr>
        <p:spPr>
          <a:xfrm>
            <a:off x="5532462" y="5082218"/>
            <a:ext cx="3616077" cy="523220"/>
          </a:xfrm>
          <a:prstGeom prst="rect">
            <a:avLst/>
          </a:prstGeom>
          <a:solidFill>
            <a:schemeClr val="bg1"/>
          </a:solidFill>
        </p:spPr>
        <p:txBody>
          <a:bodyPr wrap="square">
            <a:spAutoFit/>
          </a:bodyPr>
          <a:lstStyle/>
          <a:p>
            <a:pPr algn="ctr"/>
            <a:r>
              <a:rPr lang="en-GB" sz="2800" u="sng" dirty="0">
                <a:solidFill>
                  <a:prstClr val="black"/>
                </a:solidFill>
                <a:hlinkClick r:id="rId4"/>
              </a:rPr>
              <a:t>tfig.unece.org</a:t>
            </a:r>
            <a:endParaRPr lang="en-GB" sz="2800" dirty="0">
              <a:solidFill>
                <a:prstClr val="black"/>
              </a:solidFill>
            </a:endParaRPr>
          </a:p>
        </p:txBody>
      </p:sp>
    </p:spTree>
    <p:extLst>
      <p:ext uri="{BB962C8B-B14F-4D97-AF65-F5344CB8AC3E}">
        <p14:creationId xmlns:p14="http://schemas.microsoft.com/office/powerpoint/2010/main" val="4284427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179512" y="188640"/>
            <a:ext cx="8640960" cy="6264696"/>
          </a:xfrm>
          <a:prstGeom prst="roundRect">
            <a:avLst/>
          </a:prstGeom>
          <a:solidFill>
            <a:schemeClr val="accent1">
              <a:alpha val="5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662838" y="1835825"/>
            <a:ext cx="7920880" cy="2862322"/>
          </a:xfrm>
          <a:prstGeom prst="rect">
            <a:avLst/>
          </a:prstGeom>
          <a:noFill/>
        </p:spPr>
        <p:txBody>
          <a:bodyPr wrap="square" rtlCol="0">
            <a:spAutoFit/>
          </a:bodyPr>
          <a:lstStyle/>
          <a:p>
            <a:pPr algn="ctr"/>
            <a:r>
              <a:rPr lang="en-GB" sz="6000" b="1" dirty="0" smtClean="0">
                <a:solidFill>
                  <a:schemeClr val="bg1"/>
                </a:solidFill>
                <a:latin typeface="Arial" panose="020B0604020202020204" pitchFamily="34" charset="0"/>
                <a:cs typeface="Arial" panose="020B0604020202020204" pitchFamily="34" charset="0"/>
              </a:rPr>
              <a:t>What does «inclusive trade» mean?</a:t>
            </a:r>
            <a:endParaRPr lang="en-GB" sz="60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377099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60093"/>
            <a:ext cx="9144000" cy="505645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9144001" cy="2944979"/>
          </a:xfrm>
          <a:prstGeom prst="rect">
            <a:avLst/>
          </a:prstGeom>
        </p:spPr>
      </p:pic>
      <p:sp>
        <p:nvSpPr>
          <p:cNvPr id="5" name="Content Placeholder 2"/>
          <p:cNvSpPr>
            <a:spLocks noGrp="1"/>
          </p:cNvSpPr>
          <p:nvPr>
            <p:ph idx="1"/>
          </p:nvPr>
        </p:nvSpPr>
        <p:spPr>
          <a:xfrm>
            <a:off x="357890" y="118964"/>
            <a:ext cx="6391957" cy="1437828"/>
          </a:xfrm>
          <a:solidFill>
            <a:schemeClr val="tx1">
              <a:lumMod val="50000"/>
              <a:lumOff val="50000"/>
              <a:alpha val="49000"/>
            </a:schemeClr>
          </a:solidFill>
        </p:spPr>
        <p:txBody>
          <a:bodyPr>
            <a:noAutofit/>
          </a:bodyPr>
          <a:lstStyle/>
          <a:p>
            <a:pPr marL="0" indent="0">
              <a:spcBef>
                <a:spcPts val="0"/>
              </a:spcBef>
              <a:buNone/>
            </a:pPr>
            <a:r>
              <a:rPr lang="en-GB" sz="4000" dirty="0" smtClean="0">
                <a:solidFill>
                  <a:schemeClr val="bg1"/>
                </a:solidFill>
                <a:latin typeface="Arial" panose="020B0604020202020204" pitchFamily="34" charset="0"/>
                <a:cs typeface="Arial" panose="020B0604020202020204" pitchFamily="34" charset="0"/>
              </a:rPr>
              <a:t>It doesn’t mean  to provide </a:t>
            </a:r>
          </a:p>
          <a:p>
            <a:pPr marL="0" indent="0">
              <a:spcBef>
                <a:spcPts val="0"/>
              </a:spcBef>
              <a:buNone/>
            </a:pPr>
            <a:r>
              <a:rPr lang="en-GB" sz="4000" b="1" i="1" dirty="0" smtClean="0">
                <a:solidFill>
                  <a:srgbClr val="FF0000"/>
                </a:solidFill>
                <a:latin typeface="Arial" panose="020B0604020202020204" pitchFamily="34" charset="0"/>
                <a:cs typeface="Arial" panose="020B0604020202020204" pitchFamily="34" charset="0"/>
              </a:rPr>
              <a:t>equal</a:t>
            </a:r>
            <a:r>
              <a:rPr lang="en-GB" sz="4000" dirty="0" smtClean="0">
                <a:solidFill>
                  <a:srgbClr val="FF0000"/>
                </a:solidFill>
                <a:latin typeface="Arial" panose="020B0604020202020204" pitchFamily="34" charset="0"/>
                <a:cs typeface="Arial" panose="020B0604020202020204" pitchFamily="34" charset="0"/>
              </a:rPr>
              <a:t> </a:t>
            </a:r>
            <a:r>
              <a:rPr lang="en-GB" sz="4000" dirty="0" smtClean="0">
                <a:solidFill>
                  <a:schemeClr val="bg1"/>
                </a:solidFill>
                <a:latin typeface="Arial" panose="020B0604020202020204" pitchFamily="34" charset="0"/>
                <a:cs typeface="Arial" panose="020B0604020202020204" pitchFamily="34" charset="0"/>
              </a:rPr>
              <a:t>treatment</a:t>
            </a:r>
          </a:p>
        </p:txBody>
      </p:sp>
      <p:sp>
        <p:nvSpPr>
          <p:cNvPr id="8" name="Content Placeholder 2"/>
          <p:cNvSpPr txBox="1">
            <a:spLocks/>
          </p:cNvSpPr>
          <p:nvPr/>
        </p:nvSpPr>
        <p:spPr>
          <a:xfrm>
            <a:off x="323528" y="2886166"/>
            <a:ext cx="7496701" cy="2376264"/>
          </a:xfrm>
          <a:prstGeom prst="rect">
            <a:avLst/>
          </a:prstGeom>
          <a:solidFill>
            <a:schemeClr val="tx1">
              <a:lumMod val="50000"/>
              <a:lumOff val="50000"/>
              <a:alpha val="49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4000" dirty="0" smtClean="0">
                <a:solidFill>
                  <a:schemeClr val="bg1"/>
                </a:solidFill>
                <a:latin typeface="Arial" panose="020B0604020202020204" pitchFamily="34" charset="0"/>
                <a:cs typeface="Arial" panose="020B0604020202020204" pitchFamily="34" charset="0"/>
              </a:rPr>
              <a:t>It means to provide different </a:t>
            </a:r>
            <a:r>
              <a:rPr lang="en-GB" sz="4000" dirty="0">
                <a:solidFill>
                  <a:schemeClr val="bg1"/>
                </a:solidFill>
                <a:latin typeface="Arial" panose="020B0604020202020204" pitchFamily="34" charset="0"/>
                <a:cs typeface="Arial" panose="020B0604020202020204" pitchFamily="34" charset="0"/>
              </a:rPr>
              <a:t>treatment to </a:t>
            </a:r>
            <a:r>
              <a:rPr lang="en-GB" sz="4000" b="1" i="1" dirty="0">
                <a:solidFill>
                  <a:srgbClr val="FF0000"/>
                </a:solidFill>
                <a:latin typeface="Arial" panose="020B0604020202020204" pitchFamily="34" charset="0"/>
                <a:cs typeface="Arial" panose="020B0604020202020204" pitchFamily="34" charset="0"/>
              </a:rPr>
              <a:t>equally</a:t>
            </a:r>
            <a:r>
              <a:rPr lang="en-GB" sz="4000" dirty="0">
                <a:solidFill>
                  <a:schemeClr val="bg1"/>
                </a:solidFill>
                <a:latin typeface="Arial" panose="020B0604020202020204" pitchFamily="34" charset="0"/>
                <a:cs typeface="Arial" panose="020B0604020202020204" pitchFamily="34" charset="0"/>
              </a:rPr>
              <a:t> reap the benefits </a:t>
            </a:r>
            <a:r>
              <a:rPr lang="en-GB" sz="4000" dirty="0" smtClean="0">
                <a:solidFill>
                  <a:schemeClr val="bg1"/>
                </a:solidFill>
                <a:latin typeface="Arial" panose="020B0604020202020204" pitchFamily="34" charset="0"/>
                <a:cs typeface="Arial" panose="020B0604020202020204" pitchFamily="34" charset="0"/>
              </a:rPr>
              <a:t>of </a:t>
            </a:r>
            <a:r>
              <a:rPr lang="en-GB" sz="4000" dirty="0">
                <a:solidFill>
                  <a:schemeClr val="bg1"/>
                </a:solidFill>
                <a:latin typeface="Arial" panose="020B0604020202020204" pitchFamily="34" charset="0"/>
                <a:cs typeface="Arial" panose="020B0604020202020204" pitchFamily="34" charset="0"/>
              </a:rPr>
              <a:t>international trade</a:t>
            </a:r>
          </a:p>
          <a:p>
            <a:pPr marL="0" indent="0">
              <a:buFont typeface="Arial" panose="020B0604020202020204" pitchFamily="34" charset="0"/>
              <a:buNone/>
            </a:pPr>
            <a:r>
              <a:rPr lang="en-GB" sz="4400" dirty="0" smtClean="0">
                <a:solidFill>
                  <a:schemeClr val="bg1"/>
                </a:solidFill>
              </a:rPr>
              <a:t> </a:t>
            </a:r>
          </a:p>
        </p:txBody>
      </p:sp>
    </p:spTree>
    <p:extLst>
      <p:ext uri="{BB962C8B-B14F-4D97-AF65-F5344CB8AC3E}">
        <p14:creationId xmlns:p14="http://schemas.microsoft.com/office/powerpoint/2010/main" val="786023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23528" y="116632"/>
            <a:ext cx="8229600" cy="1143000"/>
          </a:xfrm>
          <a:solidFill>
            <a:schemeClr val="accent1">
              <a:lumMod val="75000"/>
              <a:alpha val="58000"/>
            </a:schemeClr>
          </a:solidFill>
        </p:spPr>
        <p:txBody>
          <a:bodyPr>
            <a:normAutofit/>
          </a:bodyPr>
          <a:lstStyle/>
          <a:p>
            <a:pPr algn="l">
              <a:defRPr/>
            </a:pPr>
            <a:r>
              <a:rPr lang="en-US" b="1" dirty="0" smtClean="0">
                <a:solidFill>
                  <a:schemeClr val="bg1"/>
                </a:solidFill>
                <a:latin typeface="Arial" panose="020B0604020202020204" pitchFamily="34" charset="0"/>
                <a:ea typeface="ＭＳ Ｐゴシック" charset="0"/>
                <a:cs typeface="Arial" panose="020B0604020202020204" pitchFamily="34" charset="0"/>
              </a:rPr>
              <a:t>Be Proactive…..</a:t>
            </a:r>
            <a:endParaRPr lang="en-US" b="1" dirty="0">
              <a:solidFill>
                <a:schemeClr val="bg1"/>
              </a:solidFill>
              <a:latin typeface="Arial" panose="020B0604020202020204" pitchFamily="34" charset="0"/>
              <a:ea typeface="ＭＳ Ｐゴシック" charset="0"/>
              <a:cs typeface="Arial" panose="020B0604020202020204" pitchFamily="34" charset="0"/>
            </a:endParaRPr>
          </a:p>
        </p:txBody>
      </p:sp>
      <p:sp>
        <p:nvSpPr>
          <p:cNvPr id="1433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MS PGothic" pitchFamily="34" charset="-128"/>
              </a:defRPr>
            </a:lvl1pPr>
            <a:lvl2pPr marL="742950" indent="-285750">
              <a:defRPr>
                <a:solidFill>
                  <a:schemeClr val="tx1"/>
                </a:solidFill>
                <a:latin typeface="Arial" pitchFamily="34" charset="0"/>
                <a:ea typeface="MS PGothic" pitchFamily="34" charset="-128"/>
              </a:defRPr>
            </a:lvl2pPr>
            <a:lvl3pPr marL="1143000" indent="-228600">
              <a:defRPr>
                <a:solidFill>
                  <a:schemeClr val="tx1"/>
                </a:solidFill>
                <a:latin typeface="Arial" pitchFamily="34" charset="0"/>
                <a:ea typeface="MS PGothic" pitchFamily="34" charset="-128"/>
              </a:defRPr>
            </a:lvl3pPr>
            <a:lvl4pPr marL="1600200" indent="-228600">
              <a:defRPr>
                <a:solidFill>
                  <a:schemeClr val="tx1"/>
                </a:solidFill>
                <a:latin typeface="Arial" pitchFamily="34" charset="0"/>
                <a:ea typeface="MS PGothic" pitchFamily="34" charset="-128"/>
              </a:defRPr>
            </a:lvl4pPr>
            <a:lvl5pPr marL="2057400" indent="-22860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fld id="{CA2EE383-82D4-49FB-99D7-DE0D33FBA12A}" type="slidenum">
              <a:rPr lang="it-IT" smtClean="0">
                <a:solidFill>
                  <a:srgbClr val="7F7F7F"/>
                </a:solidFill>
                <a:latin typeface="TitilliumText14L" charset="0"/>
              </a:rPr>
              <a:pPr/>
              <a:t>25</a:t>
            </a:fld>
            <a:endParaRPr lang="it-IT" smtClean="0">
              <a:solidFill>
                <a:srgbClr val="7F7F7F"/>
              </a:solidFill>
              <a:latin typeface="TitilliumText14L" charset="0"/>
            </a:endParaRPr>
          </a:p>
        </p:txBody>
      </p:sp>
      <p:graphicFrame>
        <p:nvGraphicFramePr>
          <p:cNvPr id="2" name="Diagram 1"/>
          <p:cNvGraphicFramePr/>
          <p:nvPr>
            <p:extLst>
              <p:ext uri="{D42A27DB-BD31-4B8C-83A1-F6EECF244321}">
                <p14:modId xmlns:p14="http://schemas.microsoft.com/office/powerpoint/2010/main" val="4267337094"/>
              </p:ext>
            </p:extLst>
          </p:nvPr>
        </p:nvGraphicFramePr>
        <p:xfrm>
          <a:off x="755576" y="1484784"/>
          <a:ext cx="7704856" cy="44960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627371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7387" y="861415"/>
            <a:ext cx="8229600" cy="4525963"/>
          </a:xfrm>
        </p:spPr>
        <p:txBody>
          <a:bodyPr/>
          <a:lstStyle/>
          <a:p>
            <a:pPr marL="0" indent="0" algn="ctr">
              <a:lnSpc>
                <a:spcPct val="150000"/>
              </a:lnSpc>
              <a:spcBef>
                <a:spcPts val="0"/>
              </a:spcBef>
              <a:buNone/>
            </a:pPr>
            <a:r>
              <a:rPr lang="en-GB" sz="4000" b="1" dirty="0" smtClean="0">
                <a:solidFill>
                  <a:srgbClr val="0070C0"/>
                </a:solidFill>
                <a:latin typeface="Arial" panose="020B0604020202020204" pitchFamily="34" charset="0"/>
                <a:cs typeface="Arial" panose="020B0604020202020204" pitchFamily="34" charset="0"/>
              </a:rPr>
              <a:t>THANK YOU</a:t>
            </a:r>
            <a:endParaRPr lang="en-GB" sz="4000" b="1" dirty="0" smtClean="0">
              <a:latin typeface="Arial" panose="020B0604020202020204" pitchFamily="34" charset="0"/>
              <a:cs typeface="Arial" panose="020B0604020202020204" pitchFamily="34" charset="0"/>
            </a:endParaRPr>
          </a:p>
          <a:p>
            <a:pPr marL="0" indent="0" algn="ctr">
              <a:lnSpc>
                <a:spcPct val="150000"/>
              </a:lnSpc>
              <a:spcBef>
                <a:spcPts val="0"/>
              </a:spcBef>
              <a:buNone/>
            </a:pPr>
            <a:r>
              <a:rPr lang="en-GB" sz="4000" dirty="0" smtClean="0">
                <a:latin typeface="Arial" panose="020B0604020202020204" pitchFamily="34" charset="0"/>
                <a:cs typeface="Arial" panose="020B0604020202020204" pitchFamily="34" charset="0"/>
              </a:rPr>
              <a:t>You are invited to contact us at</a:t>
            </a:r>
          </a:p>
          <a:p>
            <a:pPr marL="0" indent="0" algn="ctr">
              <a:buNone/>
            </a:pPr>
            <a:r>
              <a:rPr lang="en-GB" sz="4000" b="1" dirty="0" smtClean="0">
                <a:latin typeface="Arial" panose="020B0604020202020204" pitchFamily="34" charset="0"/>
                <a:cs typeface="Arial" panose="020B0604020202020204" pitchFamily="34" charset="0"/>
                <a:hlinkClick r:id="rId2"/>
              </a:rPr>
              <a:t>trade@unece.org</a:t>
            </a:r>
            <a:endParaRPr lang="en-GB" sz="4000" b="1" dirty="0" smtClean="0">
              <a:latin typeface="Arial" panose="020B0604020202020204" pitchFamily="34" charset="0"/>
              <a:cs typeface="Arial" panose="020B0604020202020204" pitchFamily="34" charset="0"/>
            </a:endParaRPr>
          </a:p>
        </p:txBody>
      </p:sp>
      <p:pic>
        <p:nvPicPr>
          <p:cNvPr id="1026" name="Picture 2" descr="http://www1.unece.org/stat/platform/download/attachments/73072641/global.logo?version=7&amp;modificationDate=1439997964057&amp;api=v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4149080"/>
            <a:ext cx="1900535" cy="19005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946968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UNECE">
      <a:majorFont>
        <a:latin typeface="TitilliumText14L"/>
        <a:ea typeface=""/>
        <a:cs typeface=""/>
      </a:majorFont>
      <a:minorFont>
        <a:latin typeface="TitilliumText14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1814</TotalTime>
  <Words>2609</Words>
  <Application>Microsoft Office PowerPoint</Application>
  <PresentationFormat>On-screen Show (4:3)</PresentationFormat>
  <Paragraphs>279</Paragraphs>
  <Slides>26</Slides>
  <Notes>24</Notes>
  <HiddenSlides>0</HiddenSlides>
  <MMClips>0</MMClips>
  <ScaleCrop>false</ScaleCrop>
  <HeadingPairs>
    <vt:vector size="4" baseType="variant">
      <vt:variant>
        <vt:lpstr>Theme</vt:lpstr>
      </vt:variant>
      <vt:variant>
        <vt:i4>2</vt:i4>
      </vt:variant>
      <vt:variant>
        <vt:lpstr>Slide Titles</vt:lpstr>
      </vt:variant>
      <vt:variant>
        <vt:i4>26</vt:i4>
      </vt:variant>
    </vt:vector>
  </HeadingPairs>
  <TitlesOfParts>
    <vt:vector size="28" baseType="lpstr">
      <vt:lpstr>Office Theme</vt:lpstr>
      <vt:lpstr>Tema di Office</vt:lpstr>
      <vt:lpstr>Realizing the Potential of  e-Commerce for Development</vt:lpstr>
      <vt:lpstr>PowerPoint Presentation</vt:lpstr>
      <vt:lpstr>PowerPoint Presentation</vt:lpstr>
      <vt:lpstr>PowerPoint Presentation</vt:lpstr>
      <vt:lpstr>PowerPoint Presentation</vt:lpstr>
      <vt:lpstr>PowerPoint Presentation</vt:lpstr>
      <vt:lpstr>e-Commerce</vt:lpstr>
      <vt:lpstr>PowerPoint Presentation</vt:lpstr>
      <vt:lpstr>The e-commerce divide is still huge Share of individuals purchasing online 2013</vt:lpstr>
      <vt:lpstr>e-Commerce transaction value chain</vt:lpstr>
      <vt:lpstr>A key e-Commerce challenge</vt:lpstr>
      <vt:lpstr>e-Commerce enabling framework</vt:lpstr>
      <vt:lpstr>What is Trade Facilitation?</vt:lpstr>
      <vt:lpstr>Postal Services can be key partners in bridging the       e-commerce divide for SMEs Brazil case</vt:lpstr>
      <vt:lpstr>Standards are a Key to Progress</vt:lpstr>
      <vt:lpstr>Single Window: a growing trend</vt:lpstr>
      <vt:lpstr>e-Phytosanitary Certification</vt:lpstr>
      <vt:lpstr>PowerPoint Presentation</vt:lpstr>
      <vt:lpstr>Trade portals</vt:lpstr>
      <vt:lpstr>PowerPoint Presentation</vt:lpstr>
      <vt:lpstr>eTrade for All</vt:lpstr>
      <vt:lpstr>PowerPoint Presentation</vt:lpstr>
      <vt:lpstr>PowerPoint Presentation</vt:lpstr>
      <vt:lpstr>PowerPoint Presentation</vt:lpstr>
      <vt:lpstr>Be Proactive…..</vt:lpstr>
      <vt:lpstr>PowerPoint Presentation</vt:lpstr>
    </vt:vector>
  </TitlesOfParts>
  <Company>ECE-ISU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Pamela Ugaz</dc:creator>
  <cp:lastModifiedBy>Cram-Martos</cp:lastModifiedBy>
  <cp:revision>123</cp:revision>
  <cp:lastPrinted>2016-06-17T08:05:34Z</cp:lastPrinted>
  <dcterms:created xsi:type="dcterms:W3CDTF">2016-06-14T15:29:35Z</dcterms:created>
  <dcterms:modified xsi:type="dcterms:W3CDTF">2016-06-23T07:24:03Z</dcterms:modified>
</cp:coreProperties>
</file>